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060" r:id="rId1"/>
  </p:sldMasterIdLst>
  <p:notesMasterIdLst>
    <p:notesMasterId r:id="rId67"/>
  </p:notesMasterIdLst>
  <p:handoutMasterIdLst>
    <p:handoutMasterId r:id="rId68"/>
  </p:handoutMasterIdLst>
  <p:sldIdLst>
    <p:sldId id="350" r:id="rId2"/>
    <p:sldId id="497" r:id="rId3"/>
    <p:sldId id="437" r:id="rId4"/>
    <p:sldId id="446" r:id="rId5"/>
    <p:sldId id="442" r:id="rId6"/>
    <p:sldId id="458" r:id="rId7"/>
    <p:sldId id="459" r:id="rId8"/>
    <p:sldId id="460" r:id="rId9"/>
    <p:sldId id="461" r:id="rId10"/>
    <p:sldId id="462" r:id="rId11"/>
    <p:sldId id="499" r:id="rId12"/>
    <p:sldId id="500" r:id="rId13"/>
    <p:sldId id="467" r:id="rId14"/>
    <p:sldId id="444" r:id="rId15"/>
    <p:sldId id="464" r:id="rId16"/>
    <p:sldId id="470" r:id="rId17"/>
    <p:sldId id="469" r:id="rId18"/>
    <p:sldId id="532" r:id="rId19"/>
    <p:sldId id="533" r:id="rId20"/>
    <p:sldId id="400" r:id="rId21"/>
    <p:sldId id="449" r:id="rId22"/>
    <p:sldId id="447" r:id="rId23"/>
    <p:sldId id="452" r:id="rId24"/>
    <p:sldId id="450" r:id="rId25"/>
    <p:sldId id="471" r:id="rId26"/>
    <p:sldId id="475" r:id="rId27"/>
    <p:sldId id="476" r:id="rId28"/>
    <p:sldId id="473" r:id="rId29"/>
    <p:sldId id="474" r:id="rId30"/>
    <p:sldId id="498" r:id="rId31"/>
    <p:sldId id="477" r:id="rId32"/>
    <p:sldId id="478" r:id="rId33"/>
    <p:sldId id="502" r:id="rId34"/>
    <p:sldId id="503" r:id="rId35"/>
    <p:sldId id="504" r:id="rId36"/>
    <p:sldId id="505" r:id="rId37"/>
    <p:sldId id="506" r:id="rId38"/>
    <p:sldId id="481" r:id="rId39"/>
    <p:sldId id="534" r:id="rId40"/>
    <p:sldId id="490" r:id="rId41"/>
    <p:sldId id="493" r:id="rId42"/>
    <p:sldId id="507" r:id="rId43"/>
    <p:sldId id="508" r:id="rId44"/>
    <p:sldId id="536" r:id="rId45"/>
    <p:sldId id="525" r:id="rId46"/>
    <p:sldId id="537" r:id="rId47"/>
    <p:sldId id="527" r:id="rId48"/>
    <p:sldId id="528" r:id="rId49"/>
    <p:sldId id="468" r:id="rId50"/>
    <p:sldId id="445" r:id="rId51"/>
    <p:sldId id="529" r:id="rId52"/>
    <p:sldId id="530" r:id="rId53"/>
    <p:sldId id="539" r:id="rId54"/>
    <p:sldId id="510" r:id="rId55"/>
    <p:sldId id="511" r:id="rId56"/>
    <p:sldId id="540" r:id="rId57"/>
    <p:sldId id="512" r:id="rId58"/>
    <p:sldId id="513" r:id="rId59"/>
    <p:sldId id="514" r:id="rId60"/>
    <p:sldId id="515" r:id="rId61"/>
    <p:sldId id="541" r:id="rId62"/>
    <p:sldId id="542" r:id="rId63"/>
    <p:sldId id="535" r:id="rId64"/>
    <p:sldId id="543" r:id="rId65"/>
    <p:sldId id="544" r:id="rId66"/>
  </p:sldIdLst>
  <p:sldSz cx="12192000" cy="6858000"/>
  <p:notesSz cx="6805613" cy="9939338"/>
  <p:defaultTextStyle>
    <a:defPPr>
      <a:defRPr lang="it-IT"/>
    </a:defPPr>
    <a:lvl1pPr algn="l" rtl="0" eaLnBrk="0" fontAlgn="base" hangingPunct="0">
      <a:spcBef>
        <a:spcPct val="0"/>
      </a:spcBef>
      <a:spcAft>
        <a:spcPct val="0"/>
      </a:spcAft>
      <a:defRPr sz="1200" kern="1200">
        <a:solidFill>
          <a:srgbClr val="505050"/>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200" kern="1200">
        <a:solidFill>
          <a:srgbClr val="505050"/>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200" kern="1200">
        <a:solidFill>
          <a:srgbClr val="505050"/>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200" kern="1200">
        <a:solidFill>
          <a:srgbClr val="505050"/>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200" kern="1200">
        <a:solidFill>
          <a:srgbClr val="505050"/>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200" kern="1200">
        <a:solidFill>
          <a:srgbClr val="505050"/>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200" kern="1200">
        <a:solidFill>
          <a:srgbClr val="505050"/>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200" kern="1200">
        <a:solidFill>
          <a:srgbClr val="505050"/>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200" kern="1200">
        <a:solidFill>
          <a:srgbClr val="505050"/>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E68900"/>
    <a:srgbClr val="3A2F21"/>
    <a:srgbClr val="745E42"/>
    <a:srgbClr val="B8A082"/>
    <a:srgbClr val="D8CBBA"/>
    <a:srgbClr val="F3EEE9"/>
    <a:srgbClr val="FF2D2D"/>
    <a:srgbClr val="BBA587"/>
    <a:srgbClr val="F3E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2" autoAdjust="0"/>
    <p:restoredTop sz="91651" autoAdjust="0"/>
  </p:normalViewPr>
  <p:slideViewPr>
    <p:cSldViewPr showGuides="1">
      <p:cViewPr varScale="1">
        <p:scale>
          <a:sx n="62" d="100"/>
          <a:sy n="62" d="100"/>
        </p:scale>
        <p:origin x="84" y="33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7" d="100"/>
          <a:sy n="77" d="100"/>
        </p:scale>
        <p:origin x="3144" y="120"/>
      </p:cViewPr>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54450" y="0"/>
            <a:ext cx="2949575" cy="498475"/>
          </a:xfrm>
          <a:prstGeom prst="rect">
            <a:avLst/>
          </a:prstGeom>
        </p:spPr>
        <p:txBody>
          <a:bodyPr vert="horz" lIns="91440" tIns="45720" rIns="91440" bIns="45720" rtlCol="0"/>
          <a:lstStyle>
            <a:lvl1pPr algn="r">
              <a:defRPr sz="1200"/>
            </a:lvl1pPr>
          </a:lstStyle>
          <a:p>
            <a:fld id="{3F7DDE1B-7CF3-43E1-9DF2-2DB79AD9D66C}" type="datetimeFigureOut">
              <a:rPr lang="es-CO" smtClean="0"/>
              <a:t>13/06/2019</a:t>
            </a:fld>
            <a:endParaRPr lang="es-CO"/>
          </a:p>
        </p:txBody>
      </p:sp>
      <p:sp>
        <p:nvSpPr>
          <p:cNvPr id="4" name="Marcador de pie de página 3"/>
          <p:cNvSpPr>
            <a:spLocks noGrp="1"/>
          </p:cNvSpPr>
          <p:nvPr>
            <p:ph type="ftr" sz="quarter" idx="2"/>
          </p:nvPr>
        </p:nvSpPr>
        <p:spPr>
          <a:xfrm>
            <a:off x="0" y="9440863"/>
            <a:ext cx="2949575" cy="498475"/>
          </a:xfrm>
          <a:prstGeom prst="rect">
            <a:avLst/>
          </a:prstGeom>
        </p:spPr>
        <p:txBody>
          <a:bodyPr vert="horz" lIns="91440" tIns="45720" rIns="91440" bIns="45720" rtlCol="0" anchor="b"/>
          <a:lstStyle>
            <a:lvl1pPr algn="l">
              <a:defRPr sz="1200"/>
            </a:lvl1pPr>
          </a:lstStyle>
          <a:p>
            <a:endParaRPr lang="es-CO"/>
          </a:p>
        </p:txBody>
      </p:sp>
    </p:spTree>
    <p:extLst>
      <p:ext uri="{BB962C8B-B14F-4D97-AF65-F5344CB8AC3E}">
        <p14:creationId xmlns:p14="http://schemas.microsoft.com/office/powerpoint/2010/main" val="3335047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47988" cy="496888"/>
          </a:xfrm>
          <a:prstGeom prst="rect">
            <a:avLst/>
          </a:prstGeom>
          <a:noFill/>
          <a:ln w="9525">
            <a:noFill/>
            <a:miter lim="800000"/>
            <a:headEnd/>
            <a:tailEnd/>
          </a:ln>
        </p:spPr>
        <p:txBody>
          <a:bodyPr vert="horz" wrap="square" lIns="97491" tIns="48745" rIns="97491" bIns="48745" numCol="1" anchor="t" anchorCtr="0" compatLnSpc="1">
            <a:prstTxWarp prst="textNoShape">
              <a:avLst/>
            </a:prstTxWarp>
          </a:bodyPr>
          <a:lstStyle>
            <a:lvl1pPr algn="l" defTabSz="974549" eaLnBrk="0" hangingPunct="0">
              <a:defRPr sz="1400">
                <a:solidFill>
                  <a:schemeClr val="tx1"/>
                </a:solidFill>
                <a:latin typeface="Arial" charset="0"/>
                <a:ea typeface="ＭＳ Ｐゴシック" pitchFamily="84" charset="-128"/>
                <a:cs typeface="Arial" charset="0"/>
              </a:defRPr>
            </a:lvl1pPr>
          </a:lstStyle>
          <a:p>
            <a:pPr>
              <a:defRPr/>
            </a:pPr>
            <a:endParaRPr lang="it-IT"/>
          </a:p>
        </p:txBody>
      </p:sp>
      <p:sp>
        <p:nvSpPr>
          <p:cNvPr id="3075" name="Rectangle 3"/>
          <p:cNvSpPr>
            <a:spLocks noGrp="1" noChangeArrowheads="1"/>
          </p:cNvSpPr>
          <p:nvPr>
            <p:ph type="dt" idx="1"/>
          </p:nvPr>
        </p:nvSpPr>
        <p:spPr bwMode="auto">
          <a:xfrm>
            <a:off x="3857625" y="0"/>
            <a:ext cx="2947988" cy="496888"/>
          </a:xfrm>
          <a:prstGeom prst="rect">
            <a:avLst/>
          </a:prstGeom>
          <a:noFill/>
          <a:ln w="9525">
            <a:noFill/>
            <a:miter lim="800000"/>
            <a:headEnd/>
            <a:tailEnd/>
          </a:ln>
        </p:spPr>
        <p:txBody>
          <a:bodyPr vert="horz" wrap="square" lIns="97491" tIns="48745" rIns="97491" bIns="48745" numCol="1" anchor="t" anchorCtr="0" compatLnSpc="1">
            <a:prstTxWarp prst="textNoShape">
              <a:avLst/>
            </a:prstTxWarp>
          </a:bodyPr>
          <a:lstStyle>
            <a:lvl1pPr algn="r" defTabSz="974549" eaLnBrk="0" hangingPunct="0">
              <a:defRPr sz="1400">
                <a:solidFill>
                  <a:schemeClr val="tx1"/>
                </a:solidFill>
                <a:latin typeface="Arial" charset="0"/>
                <a:ea typeface="ＭＳ Ｐゴシック" pitchFamily="84" charset="-128"/>
                <a:cs typeface="Arial" charset="0"/>
              </a:defRPr>
            </a:lvl1pPr>
          </a:lstStyle>
          <a:p>
            <a:pPr>
              <a:defRPr/>
            </a:pPr>
            <a:endParaRPr lang="it-IT"/>
          </a:p>
        </p:txBody>
      </p:sp>
      <p:sp>
        <p:nvSpPr>
          <p:cNvPr id="5124" name="Rectangle 4"/>
          <p:cNvSpPr>
            <a:spLocks noGrp="1" noRot="1" noChangeAspect="1" noChangeArrowheads="1" noTextEdit="1"/>
          </p:cNvSpPr>
          <p:nvPr>
            <p:ph type="sldImg" idx="2"/>
          </p:nvPr>
        </p:nvSpPr>
        <p:spPr bwMode="auto">
          <a:xfrm>
            <a:off x="93663" y="747713"/>
            <a:ext cx="6623050" cy="37258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06463" y="4721225"/>
            <a:ext cx="4992687" cy="4470400"/>
          </a:xfrm>
          <a:prstGeom prst="rect">
            <a:avLst/>
          </a:prstGeom>
          <a:noFill/>
          <a:ln w="9525">
            <a:noFill/>
            <a:miter lim="800000"/>
            <a:headEnd/>
            <a:tailEnd/>
          </a:ln>
        </p:spPr>
        <p:txBody>
          <a:bodyPr vert="horz" wrap="square" lIns="97491" tIns="48745" rIns="97491" bIns="48745"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3078" name="Rectangle 6"/>
          <p:cNvSpPr>
            <a:spLocks noGrp="1" noChangeArrowheads="1"/>
          </p:cNvSpPr>
          <p:nvPr>
            <p:ph type="ftr" sz="quarter" idx="4"/>
          </p:nvPr>
        </p:nvSpPr>
        <p:spPr bwMode="auto">
          <a:xfrm>
            <a:off x="0" y="9442450"/>
            <a:ext cx="2947988" cy="496888"/>
          </a:xfrm>
          <a:prstGeom prst="rect">
            <a:avLst/>
          </a:prstGeom>
          <a:noFill/>
          <a:ln w="9525">
            <a:noFill/>
            <a:miter lim="800000"/>
            <a:headEnd/>
            <a:tailEnd/>
          </a:ln>
        </p:spPr>
        <p:txBody>
          <a:bodyPr vert="horz" wrap="square" lIns="97491" tIns="48745" rIns="97491" bIns="48745" numCol="1" anchor="b" anchorCtr="0" compatLnSpc="1">
            <a:prstTxWarp prst="textNoShape">
              <a:avLst/>
            </a:prstTxWarp>
          </a:bodyPr>
          <a:lstStyle>
            <a:lvl1pPr algn="l" defTabSz="974549" eaLnBrk="0" hangingPunct="0">
              <a:defRPr sz="1400">
                <a:solidFill>
                  <a:schemeClr val="tx1"/>
                </a:solidFill>
                <a:latin typeface="Arial" charset="0"/>
                <a:ea typeface="ＭＳ Ｐゴシック" pitchFamily="84" charset="-128"/>
                <a:cs typeface="Arial" charset="0"/>
              </a:defRPr>
            </a:lvl1pPr>
          </a:lstStyle>
          <a:p>
            <a:pPr>
              <a:defRPr/>
            </a:pPr>
            <a:endParaRPr lang="it-IT"/>
          </a:p>
        </p:txBody>
      </p:sp>
      <p:sp>
        <p:nvSpPr>
          <p:cNvPr id="3079" name="Rectangle 7"/>
          <p:cNvSpPr>
            <a:spLocks noGrp="1" noChangeArrowheads="1"/>
          </p:cNvSpPr>
          <p:nvPr>
            <p:ph type="sldNum" sz="quarter" idx="5"/>
          </p:nvPr>
        </p:nvSpPr>
        <p:spPr bwMode="auto">
          <a:xfrm>
            <a:off x="3857625" y="9442450"/>
            <a:ext cx="2947988" cy="496888"/>
          </a:xfrm>
          <a:prstGeom prst="rect">
            <a:avLst/>
          </a:prstGeom>
          <a:noFill/>
          <a:ln w="9525">
            <a:noFill/>
            <a:miter lim="800000"/>
            <a:headEnd/>
            <a:tailEnd/>
          </a:ln>
        </p:spPr>
        <p:txBody>
          <a:bodyPr vert="horz" wrap="square" lIns="97491" tIns="48745" rIns="97491" bIns="48745" numCol="1" anchor="b" anchorCtr="0" compatLnSpc="1">
            <a:prstTxWarp prst="textNoShape">
              <a:avLst/>
            </a:prstTxWarp>
          </a:bodyPr>
          <a:lstStyle>
            <a:lvl1pPr algn="r" defTabSz="973138" eaLnBrk="0" hangingPunct="0">
              <a:defRPr sz="1400">
                <a:solidFill>
                  <a:schemeClr val="tx1"/>
                </a:solidFill>
              </a:defRPr>
            </a:lvl1pPr>
          </a:lstStyle>
          <a:p>
            <a:pPr>
              <a:defRPr/>
            </a:pPr>
            <a:fld id="{3866A241-FED4-434A-B8D6-58B42AF766B7}" type="slidenum">
              <a:rPr lang="it-IT"/>
              <a:pPr>
                <a:defRPr/>
              </a:pPr>
              <a:t>‹Nº›</a:t>
            </a:fld>
            <a:endParaRPr lang="it-IT"/>
          </a:p>
        </p:txBody>
      </p:sp>
    </p:spTree>
    <p:extLst>
      <p:ext uri="{BB962C8B-B14F-4D97-AF65-F5344CB8AC3E}">
        <p14:creationId xmlns:p14="http://schemas.microsoft.com/office/powerpoint/2010/main" val="28866301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defTabSz="973138">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defTabSz="973138">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defTabSz="973138">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defTabSz="973138">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B52BC0C-76AB-4BDC-95B2-112C1A828E79}" type="slidenum">
              <a:rPr lang="it-IT" sz="1400" smtClean="0"/>
              <a:pPr>
                <a:spcBef>
                  <a:spcPct val="0"/>
                </a:spcBef>
              </a:pPr>
              <a:t>1</a:t>
            </a:fld>
            <a:endParaRPr lang="it-IT" sz="1400"/>
          </a:p>
        </p:txBody>
      </p:sp>
      <p:sp>
        <p:nvSpPr>
          <p:cNvPr id="7171" name="Rectangle 2"/>
          <p:cNvSpPr>
            <a:spLocks noGrp="1" noRot="1" noChangeAspect="1" noChangeArrowheads="1" noTextEdit="1"/>
          </p:cNvSpPr>
          <p:nvPr>
            <p:ph type="sldImg"/>
          </p:nvPr>
        </p:nvSpPr>
        <p:spPr>
          <a:xfrm>
            <a:off x="93663" y="747713"/>
            <a:ext cx="6623050" cy="3725862"/>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dirty="0">
              <a:latin typeface="Arial" panose="020B0604020202020204" pitchFamily="34" charset="0"/>
            </a:endParaRPr>
          </a:p>
        </p:txBody>
      </p:sp>
    </p:spTree>
    <p:extLst>
      <p:ext uri="{BB962C8B-B14F-4D97-AF65-F5344CB8AC3E}">
        <p14:creationId xmlns:p14="http://schemas.microsoft.com/office/powerpoint/2010/main" val="2134468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defTabSz="973138">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defTabSz="973138">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defTabSz="973138">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defTabSz="973138">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B52BC0C-76AB-4BDC-95B2-112C1A828E79}" type="slidenum">
              <a:rPr lang="it-IT" sz="1400" smtClean="0"/>
              <a:pPr>
                <a:spcBef>
                  <a:spcPct val="0"/>
                </a:spcBef>
              </a:pPr>
              <a:t>54</a:t>
            </a:fld>
            <a:endParaRPr lang="it-IT" sz="1400"/>
          </a:p>
        </p:txBody>
      </p:sp>
      <p:sp>
        <p:nvSpPr>
          <p:cNvPr id="7171" name="Rectangle 2"/>
          <p:cNvSpPr>
            <a:spLocks noGrp="1" noRot="1" noChangeAspect="1" noChangeArrowheads="1" noTextEdit="1"/>
          </p:cNvSpPr>
          <p:nvPr>
            <p:ph type="sldImg"/>
          </p:nvPr>
        </p:nvSpPr>
        <p:spPr>
          <a:xfrm>
            <a:off x="93663" y="747713"/>
            <a:ext cx="6623050" cy="3725862"/>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dirty="0">
              <a:latin typeface="Arial" panose="020B0604020202020204" pitchFamily="34" charset="0"/>
            </a:endParaRPr>
          </a:p>
        </p:txBody>
      </p:sp>
    </p:spTree>
    <p:extLst>
      <p:ext uri="{BB962C8B-B14F-4D97-AF65-F5344CB8AC3E}">
        <p14:creationId xmlns:p14="http://schemas.microsoft.com/office/powerpoint/2010/main" val="1618242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defTabSz="973138">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defTabSz="973138">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defTabSz="973138">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defTabSz="973138">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B52BC0C-76AB-4BDC-95B2-112C1A828E79}" type="slidenum">
              <a:rPr lang="it-IT" sz="1400" smtClean="0"/>
              <a:pPr>
                <a:spcBef>
                  <a:spcPct val="0"/>
                </a:spcBef>
              </a:pPr>
              <a:t>2</a:t>
            </a:fld>
            <a:endParaRPr lang="it-IT" sz="1400"/>
          </a:p>
        </p:txBody>
      </p:sp>
      <p:sp>
        <p:nvSpPr>
          <p:cNvPr id="7171" name="Rectangle 2"/>
          <p:cNvSpPr>
            <a:spLocks noGrp="1" noRot="1" noChangeAspect="1" noChangeArrowheads="1" noTextEdit="1"/>
          </p:cNvSpPr>
          <p:nvPr>
            <p:ph type="sldImg"/>
          </p:nvPr>
        </p:nvSpPr>
        <p:spPr>
          <a:xfrm>
            <a:off x="93663" y="747713"/>
            <a:ext cx="6623050" cy="3725862"/>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dirty="0">
              <a:latin typeface="Arial" panose="020B0604020202020204" pitchFamily="34" charset="0"/>
            </a:endParaRPr>
          </a:p>
        </p:txBody>
      </p:sp>
    </p:spTree>
    <p:extLst>
      <p:ext uri="{BB962C8B-B14F-4D97-AF65-F5344CB8AC3E}">
        <p14:creationId xmlns:p14="http://schemas.microsoft.com/office/powerpoint/2010/main" val="1368796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custDataLst>
              <p:tags r:id="rId1"/>
            </p:custDataLst>
          </p:nvPr>
        </p:nvSpPr>
        <p:spPr/>
        <p:txBody>
          <a:bodyPr/>
          <a:lstStyle/>
          <a:p>
            <a:r>
              <a:rPr lang="es-ES"/>
              <a:t>LiveSlide
https://twitterfall.com/</a:t>
            </a:r>
          </a:p>
        </p:txBody>
      </p:sp>
      <p:sp>
        <p:nvSpPr>
          <p:cNvPr id="4" name="Marcador de número de diapositiva 3"/>
          <p:cNvSpPr>
            <a:spLocks noGrp="1"/>
          </p:cNvSpPr>
          <p:nvPr>
            <p:ph type="sldNum" sz="quarter" idx="10"/>
          </p:nvPr>
        </p:nvSpPr>
        <p:spPr/>
        <p:txBody>
          <a:bodyPr/>
          <a:lstStyle/>
          <a:p>
            <a:pPr>
              <a:defRPr/>
            </a:pPr>
            <a:fld id="{3866A241-FED4-434A-B8D6-58B42AF766B7}" type="slidenum">
              <a:rPr lang="it-IT" smtClean="0"/>
              <a:pPr>
                <a:defRPr/>
              </a:pPr>
              <a:t>4</a:t>
            </a:fld>
            <a:endParaRPr lang="it-IT"/>
          </a:p>
        </p:txBody>
      </p:sp>
    </p:spTree>
    <p:extLst>
      <p:ext uri="{BB962C8B-B14F-4D97-AF65-F5344CB8AC3E}">
        <p14:creationId xmlns:p14="http://schemas.microsoft.com/office/powerpoint/2010/main" val="190994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it-IT" dirty="0"/>
          </a:p>
        </p:txBody>
      </p:sp>
      <p:sp>
        <p:nvSpPr>
          <p:cNvPr id="4" name="Marcador de número de diapositiva 3"/>
          <p:cNvSpPr>
            <a:spLocks noGrp="1"/>
          </p:cNvSpPr>
          <p:nvPr>
            <p:ph type="sldNum" sz="quarter" idx="10"/>
          </p:nvPr>
        </p:nvSpPr>
        <p:spPr/>
        <p:txBody>
          <a:bodyPr/>
          <a:lstStyle/>
          <a:p>
            <a:pPr>
              <a:defRPr/>
            </a:pPr>
            <a:fld id="{3866A241-FED4-434A-B8D6-58B42AF766B7}" type="slidenum">
              <a:rPr lang="it-IT" smtClean="0"/>
              <a:pPr>
                <a:defRPr/>
              </a:pPr>
              <a:t>8</a:t>
            </a:fld>
            <a:endParaRPr lang="it-IT"/>
          </a:p>
        </p:txBody>
      </p:sp>
    </p:spTree>
    <p:extLst>
      <p:ext uri="{BB962C8B-B14F-4D97-AF65-F5344CB8AC3E}">
        <p14:creationId xmlns:p14="http://schemas.microsoft.com/office/powerpoint/2010/main" val="321228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defTabSz="973138">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defTabSz="973138">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defTabSz="973138">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defTabSz="973138">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B52BC0C-76AB-4BDC-95B2-112C1A828E79}" type="slidenum">
              <a:rPr lang="it-IT" sz="1400" smtClean="0"/>
              <a:pPr>
                <a:spcBef>
                  <a:spcPct val="0"/>
                </a:spcBef>
              </a:pPr>
              <a:t>12</a:t>
            </a:fld>
            <a:endParaRPr lang="it-IT" sz="1400"/>
          </a:p>
        </p:txBody>
      </p:sp>
      <p:sp>
        <p:nvSpPr>
          <p:cNvPr id="7171" name="Rectangle 2"/>
          <p:cNvSpPr>
            <a:spLocks noGrp="1" noRot="1" noChangeAspect="1" noChangeArrowheads="1" noTextEdit="1"/>
          </p:cNvSpPr>
          <p:nvPr>
            <p:ph type="sldImg"/>
          </p:nvPr>
        </p:nvSpPr>
        <p:spPr>
          <a:xfrm>
            <a:off x="93663" y="747713"/>
            <a:ext cx="6623050" cy="3725862"/>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dirty="0">
              <a:latin typeface="Arial" panose="020B0604020202020204" pitchFamily="34" charset="0"/>
            </a:endParaRPr>
          </a:p>
        </p:txBody>
      </p:sp>
    </p:spTree>
    <p:extLst>
      <p:ext uri="{BB962C8B-B14F-4D97-AF65-F5344CB8AC3E}">
        <p14:creationId xmlns:p14="http://schemas.microsoft.com/office/powerpoint/2010/main" val="1128526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defTabSz="973138">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defTabSz="973138">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defTabSz="973138">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defTabSz="973138">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B52BC0C-76AB-4BDC-95B2-112C1A828E79}" type="slidenum">
              <a:rPr lang="it-IT" sz="1400" smtClean="0"/>
              <a:pPr>
                <a:spcBef>
                  <a:spcPct val="0"/>
                </a:spcBef>
              </a:pPr>
              <a:t>20</a:t>
            </a:fld>
            <a:endParaRPr lang="it-IT" sz="1400"/>
          </a:p>
        </p:txBody>
      </p:sp>
      <p:sp>
        <p:nvSpPr>
          <p:cNvPr id="7171" name="Rectangle 2"/>
          <p:cNvSpPr>
            <a:spLocks noGrp="1" noRot="1" noChangeAspect="1" noChangeArrowheads="1" noTextEdit="1"/>
          </p:cNvSpPr>
          <p:nvPr>
            <p:ph type="sldImg"/>
          </p:nvPr>
        </p:nvSpPr>
        <p:spPr>
          <a:xfrm>
            <a:off x="93663" y="747713"/>
            <a:ext cx="6623050" cy="3725862"/>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dirty="0">
              <a:latin typeface="Arial" panose="020B0604020202020204" pitchFamily="34" charset="0"/>
            </a:endParaRPr>
          </a:p>
        </p:txBody>
      </p:sp>
    </p:spTree>
    <p:extLst>
      <p:ext uri="{BB962C8B-B14F-4D97-AF65-F5344CB8AC3E}">
        <p14:creationId xmlns:p14="http://schemas.microsoft.com/office/powerpoint/2010/main" val="4149857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custDataLst>
              <p:tags r:id="rId1"/>
            </p:custDataLst>
          </p:nvPr>
        </p:nvSpPr>
        <p:spPr/>
        <p:txBody>
          <a:bodyPr/>
          <a:lstStyle/>
          <a:p>
            <a:r>
              <a:rPr lang="it-IT"/>
              <a:t>LiveSlide
https://www.youtube.com/watch?v=s7wmiS2mSXY</a:t>
            </a:r>
          </a:p>
        </p:txBody>
      </p:sp>
      <p:sp>
        <p:nvSpPr>
          <p:cNvPr id="4" name="Marcador de número de diapositiva 3"/>
          <p:cNvSpPr>
            <a:spLocks noGrp="1"/>
          </p:cNvSpPr>
          <p:nvPr>
            <p:ph type="sldNum" sz="quarter" idx="10"/>
          </p:nvPr>
        </p:nvSpPr>
        <p:spPr/>
        <p:txBody>
          <a:bodyPr/>
          <a:lstStyle/>
          <a:p>
            <a:pPr>
              <a:defRPr/>
            </a:pPr>
            <a:fld id="{3866A241-FED4-434A-B8D6-58B42AF766B7}" type="slidenum">
              <a:rPr lang="it-IT" smtClean="0"/>
              <a:pPr>
                <a:defRPr/>
              </a:pPr>
              <a:t>21</a:t>
            </a:fld>
            <a:endParaRPr lang="it-IT"/>
          </a:p>
        </p:txBody>
      </p:sp>
    </p:spTree>
    <p:extLst>
      <p:ext uri="{BB962C8B-B14F-4D97-AF65-F5344CB8AC3E}">
        <p14:creationId xmlns:p14="http://schemas.microsoft.com/office/powerpoint/2010/main" val="63409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defTabSz="973138">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defTabSz="973138">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defTabSz="973138">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defTabSz="973138">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B52BC0C-76AB-4BDC-95B2-112C1A828E79}" type="slidenum">
              <a:rPr lang="it-IT" sz="1400" smtClean="0"/>
              <a:pPr>
                <a:spcBef>
                  <a:spcPct val="0"/>
                </a:spcBef>
              </a:pPr>
              <a:t>30</a:t>
            </a:fld>
            <a:endParaRPr lang="it-IT" sz="1400"/>
          </a:p>
        </p:txBody>
      </p:sp>
      <p:sp>
        <p:nvSpPr>
          <p:cNvPr id="7171" name="Rectangle 2"/>
          <p:cNvSpPr>
            <a:spLocks noGrp="1" noRot="1" noChangeAspect="1" noChangeArrowheads="1" noTextEdit="1"/>
          </p:cNvSpPr>
          <p:nvPr>
            <p:ph type="sldImg"/>
          </p:nvPr>
        </p:nvSpPr>
        <p:spPr>
          <a:xfrm>
            <a:off x="93663" y="747713"/>
            <a:ext cx="6623050" cy="3725862"/>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dirty="0">
              <a:latin typeface="Arial" panose="020B0604020202020204" pitchFamily="34" charset="0"/>
            </a:endParaRPr>
          </a:p>
        </p:txBody>
      </p:sp>
    </p:spTree>
    <p:extLst>
      <p:ext uri="{BB962C8B-B14F-4D97-AF65-F5344CB8AC3E}">
        <p14:creationId xmlns:p14="http://schemas.microsoft.com/office/powerpoint/2010/main" val="33678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3138">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defTabSz="973138">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defTabSz="973138">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defTabSz="973138">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defTabSz="973138">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defTabSz="973138"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B52BC0C-76AB-4BDC-95B2-112C1A828E79}" type="slidenum">
              <a:rPr lang="it-IT" sz="1400" smtClean="0"/>
              <a:pPr>
                <a:spcBef>
                  <a:spcPct val="0"/>
                </a:spcBef>
              </a:pPr>
              <a:t>45</a:t>
            </a:fld>
            <a:endParaRPr lang="it-IT" sz="1400"/>
          </a:p>
        </p:txBody>
      </p:sp>
      <p:sp>
        <p:nvSpPr>
          <p:cNvPr id="7171" name="Rectangle 2"/>
          <p:cNvSpPr>
            <a:spLocks noGrp="1" noRot="1" noChangeAspect="1" noChangeArrowheads="1" noTextEdit="1"/>
          </p:cNvSpPr>
          <p:nvPr>
            <p:ph type="sldImg"/>
          </p:nvPr>
        </p:nvSpPr>
        <p:spPr>
          <a:xfrm>
            <a:off x="93663" y="747713"/>
            <a:ext cx="6623050" cy="3725862"/>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dirty="0">
              <a:latin typeface="Arial" panose="020B0604020202020204" pitchFamily="34" charset="0"/>
            </a:endParaRPr>
          </a:p>
        </p:txBody>
      </p:sp>
    </p:spTree>
    <p:extLst>
      <p:ext uri="{BB962C8B-B14F-4D97-AF65-F5344CB8AC3E}">
        <p14:creationId xmlns:p14="http://schemas.microsoft.com/office/powerpoint/2010/main" val="4167963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olo titol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C95F0E7-3993-4323-8CF3-3EAA2689BADC}"/>
              </a:ext>
            </a:extLst>
          </p:cNvPr>
          <p:cNvSpPr>
            <a:spLocks noGrp="1" noChangeArrowheads="1"/>
          </p:cNvSpPr>
          <p:nvPr>
            <p:ph type="sldNum" sz="quarter" idx="10"/>
          </p:nvPr>
        </p:nvSpPr>
        <p:spPr>
          <a:xfrm>
            <a:off x="11208710" y="116540"/>
            <a:ext cx="750277" cy="457200"/>
          </a:xfrm>
          <a:ln/>
        </p:spPr>
        <p:txBody>
          <a:bodyPr/>
          <a:lstStyle>
            <a:lvl1pPr>
              <a:defRPr sz="1600">
                <a:solidFill>
                  <a:schemeClr val="accent1">
                    <a:lumMod val="75000"/>
                  </a:schemeClr>
                </a:solidFill>
                <a:latin typeface="Calibri" panose="020F0502020204030204" pitchFamily="34" charset="0"/>
                <a:cs typeface="Calibri" panose="020F0502020204030204" pitchFamily="34" charset="0"/>
              </a:defRPr>
            </a:lvl1pPr>
          </a:lstStyle>
          <a:p>
            <a:pPr>
              <a:defRPr/>
            </a:pPr>
            <a:fld id="{D475D5EA-1BC1-4045-8606-DF557AFFCB12}" type="slidenum">
              <a:rPr lang="it-IT" smtClean="0"/>
              <a:pPr>
                <a:defRPr/>
              </a:pPr>
              <a:t>‹Nº›</a:t>
            </a:fld>
            <a:endParaRPr lang="it-IT" dirty="0"/>
          </a:p>
        </p:txBody>
      </p:sp>
    </p:spTree>
    <p:extLst>
      <p:ext uri="{BB962C8B-B14F-4D97-AF65-F5344CB8AC3E}">
        <p14:creationId xmlns:p14="http://schemas.microsoft.com/office/powerpoint/2010/main" val="3013582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63DDE4-6FDA-4E35-9528-0D1C2AFFF1CF}"/>
              </a:ext>
            </a:extLst>
          </p:cNvPr>
          <p:cNvSpPr>
            <a:spLocks noGrp="1"/>
          </p:cNvSpPr>
          <p:nvPr>
            <p:ph type="title"/>
          </p:nvPr>
        </p:nvSpPr>
        <p:spPr>
          <a:xfrm>
            <a:off x="335200" y="116540"/>
            <a:ext cx="10585470" cy="327495"/>
          </a:xfrm>
          <a:prstGeom prst="rect">
            <a:avLst/>
          </a:prstGeom>
        </p:spPr>
        <p:txBody>
          <a:bodyPr/>
          <a:lstStyle>
            <a:lvl1pPr>
              <a:defRPr sz="2400" b="1">
                <a:solidFill>
                  <a:schemeClr val="accent1">
                    <a:lumMod val="75000"/>
                  </a:schemeClr>
                </a:solidFill>
                <a:latin typeface="Calibri" panose="020F0502020204030204" pitchFamily="34" charset="0"/>
                <a:cs typeface="Calibri" panose="020F0502020204030204" pitchFamily="34" charset="0"/>
              </a:defRPr>
            </a:lvl1pPr>
          </a:lstStyle>
          <a:p>
            <a:r>
              <a:rPr lang="es-ES"/>
              <a:t>Haga clic para modificar el estilo de título del patrón</a:t>
            </a:r>
            <a:endParaRPr lang="it-IT"/>
          </a:p>
        </p:txBody>
      </p:sp>
      <p:sp>
        <p:nvSpPr>
          <p:cNvPr id="3" name="Marcador de número de diapositiva 2">
            <a:extLst>
              <a:ext uri="{FF2B5EF4-FFF2-40B4-BE49-F238E27FC236}">
                <a16:creationId xmlns:a16="http://schemas.microsoft.com/office/drawing/2014/main" id="{F1A7101E-893E-4185-8D41-37FF26ECEB69}"/>
              </a:ext>
            </a:extLst>
          </p:cNvPr>
          <p:cNvSpPr>
            <a:spLocks noGrp="1"/>
          </p:cNvSpPr>
          <p:nvPr>
            <p:ph type="sldNum" sz="quarter" idx="10"/>
          </p:nvPr>
        </p:nvSpPr>
        <p:spPr>
          <a:xfrm>
            <a:off x="11064690" y="116539"/>
            <a:ext cx="1020391" cy="327495"/>
          </a:xfrm>
        </p:spPr>
        <p:txBody>
          <a:bodyPr anchor="ctr"/>
          <a:lstStyle>
            <a:lvl1pPr algn="ctr">
              <a:defRPr sz="1800" b="1">
                <a:latin typeface="Calibri" panose="020F0502020204030204" pitchFamily="34" charset="0"/>
                <a:cs typeface="Calibri" panose="020F0502020204030204" pitchFamily="34" charset="0"/>
              </a:defRPr>
            </a:lvl1pPr>
          </a:lstStyle>
          <a:p>
            <a:pPr>
              <a:defRPr/>
            </a:pPr>
            <a:fld id="{5C12A3F3-78C8-448B-9D68-F99593E35AF6}" type="slidenum">
              <a:rPr lang="it-IT" smtClean="0"/>
              <a:pPr>
                <a:defRPr/>
              </a:pPr>
              <a:t>‹Nº›</a:t>
            </a:fld>
            <a:endParaRPr lang="it-IT"/>
          </a:p>
        </p:txBody>
      </p:sp>
    </p:spTree>
    <p:extLst>
      <p:ext uri="{BB962C8B-B14F-4D97-AF65-F5344CB8AC3E}">
        <p14:creationId xmlns:p14="http://schemas.microsoft.com/office/powerpoint/2010/main" val="1485929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Vuota">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904264F-1D6D-4ADC-A2CC-4280979CD177}" type="slidenum">
              <a:rPr lang="it-IT"/>
              <a:pPr>
                <a:defRPr/>
              </a:pPr>
              <a:t>‹Nº›</a:t>
            </a:fld>
            <a:endParaRPr lang="it-IT"/>
          </a:p>
        </p:txBody>
      </p:sp>
    </p:spTree>
    <p:extLst>
      <p:ext uri="{BB962C8B-B14F-4D97-AF65-F5344CB8AC3E}">
        <p14:creationId xmlns:p14="http://schemas.microsoft.com/office/powerpoint/2010/main" val="1030674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Diapositiva titolo">
    <p:bg>
      <p:bgPr>
        <a:solidFill>
          <a:schemeClr val="accent1"/>
        </a:solidFill>
        <a:effectLst/>
      </p:bgPr>
    </p:bg>
    <p:spTree>
      <p:nvGrpSpPr>
        <p:cNvPr id="1" name=""/>
        <p:cNvGrpSpPr/>
        <p:nvPr/>
      </p:nvGrpSpPr>
      <p:grpSpPr>
        <a:xfrm>
          <a:off x="0" y="0"/>
          <a:ext cx="0" cy="0"/>
          <a:chOff x="0" y="0"/>
          <a:chExt cx="0" cy="0"/>
        </a:xfrm>
      </p:grpSpPr>
      <p:sp>
        <p:nvSpPr>
          <p:cNvPr id="31" name="Título 30"/>
          <p:cNvSpPr>
            <a:spLocks noGrp="1"/>
          </p:cNvSpPr>
          <p:nvPr>
            <p:ph type="title"/>
          </p:nvPr>
        </p:nvSpPr>
        <p:spPr>
          <a:xfrm>
            <a:off x="7321153" y="549274"/>
            <a:ext cx="4405706" cy="2087615"/>
          </a:xfrm>
          <a:prstGeom prst="rect">
            <a:avLst/>
          </a:prstGeom>
        </p:spPr>
        <p:txBody>
          <a:bodyPr anchor="ctr"/>
          <a:lstStyle>
            <a:lvl1pPr algn="ctr">
              <a:lnSpc>
                <a:spcPct val="100000"/>
              </a:lnSpc>
              <a:defRPr sz="2800" b="1">
                <a:solidFill>
                  <a:schemeClr val="bg1"/>
                </a:solidFill>
                <a:latin typeface="Segoe UI" panose="020B0502040204020203" pitchFamily="34" charset="0"/>
                <a:ea typeface="Malgun Gothic" panose="020B0503020000020004" pitchFamily="34" charset="-127"/>
                <a:cs typeface="Segoe UI" panose="020B0502040204020203" pitchFamily="34" charset="0"/>
              </a:defRPr>
            </a:lvl1pPr>
          </a:lstStyle>
          <a:p>
            <a:r>
              <a:rPr lang="es-ES" dirty="0"/>
              <a:t>Haga clic para modificar el estilo de título del patrón</a:t>
            </a:r>
            <a:endParaRPr lang="es-CO" dirty="0"/>
          </a:p>
        </p:txBody>
      </p:sp>
      <p:sp>
        <p:nvSpPr>
          <p:cNvPr id="36" name="Marcador de texto 35"/>
          <p:cNvSpPr>
            <a:spLocks noGrp="1"/>
          </p:cNvSpPr>
          <p:nvPr>
            <p:ph type="body" sz="quarter" idx="11"/>
          </p:nvPr>
        </p:nvSpPr>
        <p:spPr>
          <a:xfrm>
            <a:off x="7321221" y="3301388"/>
            <a:ext cx="4405706" cy="1008063"/>
          </a:xfrm>
        </p:spPr>
        <p:txBody>
          <a:bodyPr/>
          <a:lstStyle>
            <a:lvl1pPr algn="ctr">
              <a:defRPr sz="1400">
                <a:solidFill>
                  <a:schemeClr val="bg1"/>
                </a:solidFill>
                <a:latin typeface="Segoe UI" panose="020B0502040204020203" pitchFamily="34" charset="0"/>
                <a:ea typeface="Malgun Gothic" panose="020B0503020000020004" pitchFamily="34" charset="-127"/>
                <a:cs typeface="Segoe UI" panose="020B0502040204020203" pitchFamily="34" charset="0"/>
              </a:defRPr>
            </a:lvl1pPr>
            <a:lvl2pPr algn="ctr">
              <a:defRPr sz="1400">
                <a:solidFill>
                  <a:schemeClr val="bg1"/>
                </a:solidFill>
                <a:latin typeface="Segoe UI" panose="020B0502040204020203" pitchFamily="34" charset="0"/>
                <a:ea typeface="Malgun Gothic" panose="020B0503020000020004" pitchFamily="34" charset="-127"/>
                <a:cs typeface="Segoe UI" panose="020B0502040204020203" pitchFamily="34" charset="0"/>
              </a:defRPr>
            </a:lvl2pPr>
            <a:lvl3pPr algn="ctr">
              <a:defRPr sz="1400">
                <a:solidFill>
                  <a:schemeClr val="bg1"/>
                </a:solidFill>
                <a:latin typeface="Segoe UI" panose="020B0502040204020203" pitchFamily="34" charset="0"/>
                <a:ea typeface="Malgun Gothic" panose="020B0503020000020004" pitchFamily="34" charset="-127"/>
                <a:cs typeface="Segoe UI" panose="020B0502040204020203" pitchFamily="34" charset="0"/>
              </a:defRPr>
            </a:lvl3pPr>
            <a:lvl4pPr algn="ctr">
              <a:defRPr sz="1400">
                <a:solidFill>
                  <a:schemeClr val="bg1"/>
                </a:solidFill>
                <a:latin typeface="Segoe UI" panose="020B0502040204020203" pitchFamily="34" charset="0"/>
                <a:ea typeface="Malgun Gothic" panose="020B0503020000020004" pitchFamily="34" charset="-127"/>
                <a:cs typeface="Segoe UI" panose="020B0502040204020203" pitchFamily="34" charset="0"/>
              </a:defRPr>
            </a:lvl4pPr>
            <a:lvl5pPr algn="ctr">
              <a:defRPr sz="1400">
                <a:solidFill>
                  <a:schemeClr val="bg1"/>
                </a:solidFill>
                <a:latin typeface="Segoe UI" panose="020B0502040204020203" pitchFamily="34" charset="0"/>
                <a:ea typeface="Malgun Gothic" panose="020B0503020000020004" pitchFamily="34" charset="-127"/>
                <a:cs typeface="Segoe UI" panose="020B0502040204020203" pitchFamily="34" charset="0"/>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39" name="Marcador de texto 35"/>
          <p:cNvSpPr>
            <a:spLocks noGrp="1"/>
          </p:cNvSpPr>
          <p:nvPr>
            <p:ph type="body" sz="quarter" idx="12"/>
          </p:nvPr>
        </p:nvSpPr>
        <p:spPr>
          <a:xfrm>
            <a:off x="7321153" y="5827447"/>
            <a:ext cx="4405706" cy="255905"/>
          </a:xfrm>
        </p:spPr>
        <p:txBody>
          <a:bodyPr anchor="ctr"/>
          <a:lstStyle>
            <a:lvl1pPr algn="ctr">
              <a:defRPr sz="1200">
                <a:solidFill>
                  <a:schemeClr val="bg1"/>
                </a:solidFill>
                <a:latin typeface="Segoe UI" panose="020B0502040204020203" pitchFamily="34" charset="0"/>
                <a:ea typeface="Malgun Gothic" panose="020B0503020000020004" pitchFamily="34" charset="-127"/>
                <a:cs typeface="Segoe UI" panose="020B0502040204020203" pitchFamily="34" charset="0"/>
              </a:defRPr>
            </a:lvl1pPr>
            <a:lvl2pPr algn="ctr">
              <a:defRPr sz="1200">
                <a:solidFill>
                  <a:schemeClr val="bg1"/>
                </a:solidFill>
                <a:latin typeface="Segoe UI" panose="020B0502040204020203" pitchFamily="34" charset="0"/>
                <a:ea typeface="Malgun Gothic" panose="020B0503020000020004" pitchFamily="34" charset="-127"/>
                <a:cs typeface="Segoe UI" panose="020B0502040204020203" pitchFamily="34" charset="0"/>
              </a:defRPr>
            </a:lvl2pPr>
            <a:lvl3pPr algn="ctr">
              <a:defRPr sz="1200">
                <a:solidFill>
                  <a:schemeClr val="bg1"/>
                </a:solidFill>
                <a:latin typeface="Segoe UI" panose="020B0502040204020203" pitchFamily="34" charset="0"/>
                <a:ea typeface="Malgun Gothic" panose="020B0503020000020004" pitchFamily="34" charset="-127"/>
                <a:cs typeface="Segoe UI" panose="020B0502040204020203" pitchFamily="34" charset="0"/>
              </a:defRPr>
            </a:lvl3pPr>
            <a:lvl4pPr algn="ctr">
              <a:defRPr sz="1200">
                <a:solidFill>
                  <a:schemeClr val="bg1"/>
                </a:solidFill>
                <a:latin typeface="Segoe UI" panose="020B0502040204020203" pitchFamily="34" charset="0"/>
                <a:ea typeface="Malgun Gothic" panose="020B0503020000020004" pitchFamily="34" charset="-127"/>
                <a:cs typeface="Segoe UI" panose="020B0502040204020203" pitchFamily="34" charset="0"/>
              </a:defRPr>
            </a:lvl4pPr>
            <a:lvl5pPr algn="ctr">
              <a:defRPr sz="1200">
                <a:solidFill>
                  <a:schemeClr val="bg1"/>
                </a:solidFill>
                <a:latin typeface="Segoe UI" panose="020B0502040204020203" pitchFamily="34" charset="0"/>
                <a:ea typeface="Malgun Gothic" panose="020B0503020000020004" pitchFamily="34" charset="-127"/>
                <a:cs typeface="Segoe UI" panose="020B0502040204020203" pitchFamily="34" charset="0"/>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0" name="Marcador de posición de imagen 39"/>
          <p:cNvSpPr>
            <a:spLocks noGrp="1"/>
          </p:cNvSpPr>
          <p:nvPr>
            <p:ph type="pic" sz="quarter" idx="13"/>
          </p:nvPr>
        </p:nvSpPr>
        <p:spPr>
          <a:xfrm>
            <a:off x="263525" y="404813"/>
            <a:ext cx="6408738" cy="5111750"/>
          </a:xfrm>
          <a:prstGeom prst="wedgeEllipseCallout">
            <a:avLst>
              <a:gd name="adj1" fmla="val -34660"/>
              <a:gd name="adj2" fmla="val 57521"/>
            </a:avLst>
          </a:prstGeom>
          <a:ln w="6350">
            <a:solidFill>
              <a:schemeClr val="bg1"/>
            </a:solidFill>
          </a:ln>
        </p:spPr>
        <p:txBody>
          <a:bodyPr/>
          <a:lstStyle/>
          <a:p>
            <a:endParaRPr lang="es-CO"/>
          </a:p>
        </p:txBody>
      </p:sp>
      <p:sp>
        <p:nvSpPr>
          <p:cNvPr id="42" name="Llaves 41"/>
          <p:cNvSpPr/>
          <p:nvPr userDrawn="1"/>
        </p:nvSpPr>
        <p:spPr bwMode="auto">
          <a:xfrm>
            <a:off x="7047306" y="279414"/>
            <a:ext cx="4941203" cy="6336880"/>
          </a:xfrm>
          <a:prstGeom prst="bracePair">
            <a:avLst>
              <a:gd name="adj" fmla="val 2379"/>
            </a:avLst>
          </a:prstGeom>
          <a:noFill/>
          <a:ln w="63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CO"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Tree>
    <p:extLst>
      <p:ext uri="{BB962C8B-B14F-4D97-AF65-F5344CB8AC3E}">
        <p14:creationId xmlns:p14="http://schemas.microsoft.com/office/powerpoint/2010/main" val="137695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Diapositiva titolo">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2" name="Título 30">
            <a:extLst>
              <a:ext uri="{FF2B5EF4-FFF2-40B4-BE49-F238E27FC236}">
                <a16:creationId xmlns:a16="http://schemas.microsoft.com/office/drawing/2014/main" id="{BD9DC739-3EDF-4663-9832-5DD419D4EA3F}"/>
              </a:ext>
            </a:extLst>
          </p:cNvPr>
          <p:cNvSpPr>
            <a:spLocks noGrp="1"/>
          </p:cNvSpPr>
          <p:nvPr>
            <p:ph type="title"/>
          </p:nvPr>
        </p:nvSpPr>
        <p:spPr>
          <a:xfrm>
            <a:off x="6094150" y="2385192"/>
            <a:ext cx="5330590" cy="2087615"/>
          </a:xfrm>
          <a:prstGeom prst="rect">
            <a:avLst/>
          </a:prstGeom>
        </p:spPr>
        <p:txBody>
          <a:bodyPr anchor="ctr"/>
          <a:lstStyle>
            <a:lvl1pPr algn="ctr">
              <a:lnSpc>
                <a:spcPct val="100000"/>
              </a:lnSpc>
              <a:defRPr sz="2800" b="1">
                <a:solidFill>
                  <a:schemeClr val="accent1">
                    <a:lumMod val="50000"/>
                  </a:schemeClr>
                </a:solidFill>
                <a:latin typeface="Segoe UI" panose="020B0502040204020203" pitchFamily="34" charset="0"/>
                <a:ea typeface="Malgun Gothic" panose="020B0503020000020004" pitchFamily="34" charset="-127"/>
                <a:cs typeface="Segoe UI" panose="020B0502040204020203" pitchFamily="34" charset="0"/>
              </a:defRPr>
            </a:lvl1pPr>
          </a:lstStyle>
          <a:p>
            <a:r>
              <a:rPr lang="es-ES" dirty="0"/>
              <a:t>Haga clic para modificar el estilo de título del patrón</a:t>
            </a:r>
            <a:endParaRPr lang="es-CO" dirty="0"/>
          </a:p>
        </p:txBody>
      </p:sp>
      <p:pic>
        <p:nvPicPr>
          <p:cNvPr id="3" name="Gráfico 2" descr="Marcador">
            <a:extLst>
              <a:ext uri="{FF2B5EF4-FFF2-40B4-BE49-F238E27FC236}">
                <a16:creationId xmlns:a16="http://schemas.microsoft.com/office/drawing/2014/main" id="{CE806055-403A-4A7D-8607-4F0E3C4DBC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28560" y="-215229"/>
            <a:ext cx="1692572" cy="1692572"/>
          </a:xfrm>
          <a:prstGeom prst="rect">
            <a:avLst/>
          </a:prstGeom>
        </p:spPr>
      </p:pic>
      <p:sp>
        <p:nvSpPr>
          <p:cNvPr id="15" name="Marcador de posición de imagen 39">
            <a:extLst>
              <a:ext uri="{FF2B5EF4-FFF2-40B4-BE49-F238E27FC236}">
                <a16:creationId xmlns:a16="http://schemas.microsoft.com/office/drawing/2014/main" id="{F36567E6-1FA4-4D18-9B7A-9096F9532A61}"/>
              </a:ext>
            </a:extLst>
          </p:cNvPr>
          <p:cNvSpPr>
            <a:spLocks noGrp="1"/>
          </p:cNvSpPr>
          <p:nvPr>
            <p:ph type="pic" sz="quarter" idx="13"/>
          </p:nvPr>
        </p:nvSpPr>
        <p:spPr>
          <a:xfrm>
            <a:off x="-240880" y="1"/>
            <a:ext cx="5050128" cy="6858000"/>
          </a:xfrm>
          <a:prstGeom prst="bracePair">
            <a:avLst>
              <a:gd name="adj" fmla="val 2217"/>
            </a:avLst>
          </a:prstGeom>
          <a:ln w="6350">
            <a:solidFill>
              <a:schemeClr val="accent1"/>
            </a:solidFill>
          </a:ln>
        </p:spPr>
        <p:txBody>
          <a:bodyPr/>
          <a:lstStyle/>
          <a:p>
            <a:endParaRPr lang="es-CO"/>
          </a:p>
        </p:txBody>
      </p:sp>
    </p:spTree>
    <p:extLst>
      <p:ext uri="{BB962C8B-B14F-4D97-AF65-F5344CB8AC3E}">
        <p14:creationId xmlns:p14="http://schemas.microsoft.com/office/powerpoint/2010/main" val="1125014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Solo titolo">
    <p:spTree>
      <p:nvGrpSpPr>
        <p:cNvPr id="1" name=""/>
        <p:cNvGrpSpPr/>
        <p:nvPr/>
      </p:nvGrpSpPr>
      <p:grpSpPr>
        <a:xfrm>
          <a:off x="0" y="0"/>
          <a:ext cx="0" cy="0"/>
          <a:chOff x="0" y="0"/>
          <a:chExt cx="0" cy="0"/>
        </a:xfrm>
      </p:grpSpPr>
      <p:sp>
        <p:nvSpPr>
          <p:cNvPr id="6" name="Bocadillo: ovalado 5"/>
          <p:cNvSpPr/>
          <p:nvPr userDrawn="1"/>
        </p:nvSpPr>
        <p:spPr bwMode="auto">
          <a:xfrm>
            <a:off x="325773" y="183685"/>
            <a:ext cx="540000" cy="405710"/>
          </a:xfrm>
          <a:prstGeom prst="wedgeEllipseCallout">
            <a:avLst/>
          </a:prstGeom>
          <a:solidFill>
            <a:schemeClr val="accent1">
              <a:lumMod val="20000"/>
              <a:lumOff val="80000"/>
            </a:schemeClr>
          </a:solidFill>
          <a:ln w="41275" cmpd="sng">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eaLnBrk="1" hangingPunct="1"/>
            <a:endParaRPr lang="it-IT" b="0" dirty="0">
              <a:solidFill>
                <a:schemeClr val="accent4">
                  <a:lumMod val="50000"/>
                </a:schemeClr>
              </a:solidFill>
              <a:effectLst>
                <a:innerShdw blurRad="63500" dist="50800" dir="16200000">
                  <a:prstClr val="black">
                    <a:alpha val="50000"/>
                  </a:prstClr>
                </a:innerShdw>
              </a:effectLst>
              <a:latin typeface="Arial" charset="0"/>
              <a:ea typeface="ＭＳ Ｐゴシック" pitchFamily="84" charset="-128"/>
              <a:cs typeface="Arial" charset="0"/>
            </a:endParaRPr>
          </a:p>
        </p:txBody>
      </p:sp>
      <p:sp>
        <p:nvSpPr>
          <p:cNvPr id="2" name="Titolo 1"/>
          <p:cNvSpPr>
            <a:spLocks noGrp="1"/>
          </p:cNvSpPr>
          <p:nvPr>
            <p:ph type="title" hasCustomPrompt="1"/>
          </p:nvPr>
        </p:nvSpPr>
        <p:spPr>
          <a:xfrm>
            <a:off x="1199320" y="202405"/>
            <a:ext cx="9847875" cy="381000"/>
          </a:xfrm>
          <a:prstGeom prst="rect">
            <a:avLst/>
          </a:prstGeom>
        </p:spPr>
        <p:txBody>
          <a:bodyPr anchor="ctr"/>
          <a:lstStyle>
            <a:lvl1pPr>
              <a:defRPr sz="2000" b="1">
                <a:solidFill>
                  <a:schemeClr val="accent1">
                    <a:lumMod val="50000"/>
                  </a:schemeClr>
                </a:solidFill>
                <a:latin typeface="Segoe UI" panose="020B0502040204020203" pitchFamily="34" charset="0"/>
                <a:cs typeface="Segoe UI" panose="020B0502040204020203" pitchFamily="34" charset="0"/>
              </a:defRPr>
            </a:lvl1pPr>
          </a:lstStyle>
          <a:p>
            <a:r>
              <a:rPr lang="it-IT" dirty="0"/>
              <a:t>Fare clic per modificare lo stile del titolo</a:t>
            </a:r>
          </a:p>
        </p:txBody>
      </p:sp>
      <p:sp>
        <p:nvSpPr>
          <p:cNvPr id="4" name="Marcador de número de diapositiva 3"/>
          <p:cNvSpPr>
            <a:spLocks noGrp="1"/>
          </p:cNvSpPr>
          <p:nvPr>
            <p:ph type="sldNum" sz="quarter" idx="10"/>
          </p:nvPr>
        </p:nvSpPr>
        <p:spPr>
          <a:xfrm>
            <a:off x="220634" y="157940"/>
            <a:ext cx="750277" cy="457200"/>
          </a:xfrm>
          <a:ln>
            <a:noFill/>
          </a:ln>
        </p:spPr>
        <p:txBody>
          <a:bodyPr anchor="ctr"/>
          <a:lstStyle>
            <a:lvl1pPr algn="ctr">
              <a:defRPr sz="1400" b="1">
                <a:solidFill>
                  <a:schemeClr val="accent1">
                    <a:lumMod val="50000"/>
                  </a:schemeClr>
                </a:solidFill>
                <a:latin typeface="Calibri" panose="020F0502020204030204" pitchFamily="34" charset="0"/>
                <a:cs typeface="Calibri" panose="020F0502020204030204" pitchFamily="34" charset="0"/>
              </a:defRPr>
            </a:lvl1pPr>
          </a:lstStyle>
          <a:p>
            <a:pPr>
              <a:defRPr/>
            </a:pPr>
            <a:fld id="{E3C0B7F3-FF2C-42D4-AF11-128555CD6974}" type="slidenum">
              <a:rPr lang="it-IT" smtClean="0"/>
              <a:pPr>
                <a:defRPr/>
              </a:pPr>
              <a:t>‹Nº›</a:t>
            </a:fld>
            <a:endParaRPr lang="it-IT" dirty="0"/>
          </a:p>
        </p:txBody>
      </p:sp>
    </p:spTree>
    <p:extLst>
      <p:ext uri="{BB962C8B-B14F-4D97-AF65-F5344CB8AC3E}">
        <p14:creationId xmlns:p14="http://schemas.microsoft.com/office/powerpoint/2010/main" val="22455722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777631" y="2162175"/>
            <a:ext cx="1081258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0" bIns="45720" numCol="1" anchor="t" anchorCtr="0" compatLnSpc="1">
            <a:prstTxWarp prst="textNoShape">
              <a:avLst/>
            </a:prstTxWarp>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05477" name="Rectangle 5"/>
          <p:cNvSpPr>
            <a:spLocks noGrp="1" noChangeArrowheads="1"/>
          </p:cNvSpPr>
          <p:nvPr>
            <p:ph type="sldNum" sz="quarter" idx="4"/>
          </p:nvPr>
        </p:nvSpPr>
        <p:spPr bwMode="auto">
          <a:xfrm>
            <a:off x="8880231" y="63087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chemeClr val="accent1">
                    <a:lumMod val="75000"/>
                  </a:schemeClr>
                </a:solidFill>
              </a:defRPr>
            </a:lvl1pPr>
          </a:lstStyle>
          <a:p>
            <a:pPr>
              <a:defRPr/>
            </a:pPr>
            <a:fld id="{5C12A3F3-78C8-448B-9D68-F99593E35AF6}" type="slidenum">
              <a:rPr lang="it-IT" smtClean="0"/>
              <a:pPr>
                <a:defRPr/>
              </a:pPr>
              <a:t>‹Nº›</a:t>
            </a:fld>
            <a:endParaRPr lang="it-IT"/>
          </a:p>
        </p:txBody>
      </p:sp>
    </p:spTree>
    <p:extLst>
      <p:ext uri="{BB962C8B-B14F-4D97-AF65-F5344CB8AC3E}">
        <p14:creationId xmlns:p14="http://schemas.microsoft.com/office/powerpoint/2010/main" val="733288703"/>
      </p:ext>
    </p:extLst>
  </p:cSld>
  <p:clrMap bg1="lt1" tx1="dk1" bg2="lt2" tx2="dk2" accent1="accent1" accent2="accent2" accent3="accent3" accent4="accent4" accent5="accent5" accent6="accent6" hlink="hlink" folHlink="folHlink"/>
  <p:sldLayoutIdLst>
    <p:sldLayoutId id="2147484050" r:id="rId1"/>
    <p:sldLayoutId id="2147484062" r:id="rId2"/>
    <p:sldLayoutId id="2147484063" r:id="rId3"/>
    <p:sldLayoutId id="2147484064" r:id="rId4"/>
    <p:sldLayoutId id="2147484065" r:id="rId5"/>
    <p:sldLayoutId id="2147484066" r:id="rId6"/>
  </p:sldLayoutIdLst>
  <p:hf hdr="0" ftr="0" dt="0"/>
  <p:txStyles>
    <p:titleStyle>
      <a:lvl1pPr algn="l" rtl="0" eaLnBrk="1" fontAlgn="base" hangingPunct="1">
        <a:lnSpc>
          <a:spcPct val="85000"/>
        </a:lnSpc>
        <a:spcBef>
          <a:spcPct val="0"/>
        </a:spcBef>
        <a:spcAft>
          <a:spcPct val="0"/>
        </a:spcAft>
        <a:defRPr sz="2000">
          <a:solidFill>
            <a:srgbClr val="84A33D"/>
          </a:solidFill>
          <a:latin typeface="+mj-lt"/>
          <a:ea typeface="MS PGothic" panose="020B0600070205080204" pitchFamily="34" charset="-128"/>
          <a:cs typeface="+mj-cs"/>
        </a:defRPr>
      </a:lvl1pPr>
      <a:lvl2pPr algn="l" rtl="0" eaLnBrk="1" fontAlgn="base" hangingPunct="1">
        <a:lnSpc>
          <a:spcPct val="85000"/>
        </a:lnSpc>
        <a:spcBef>
          <a:spcPct val="0"/>
        </a:spcBef>
        <a:spcAft>
          <a:spcPct val="0"/>
        </a:spcAft>
        <a:defRPr sz="2000">
          <a:solidFill>
            <a:srgbClr val="84A33D"/>
          </a:solidFill>
          <a:latin typeface="Arial" charset="0"/>
          <a:ea typeface="MS PGothic" panose="020B0600070205080204" pitchFamily="34" charset="-128"/>
          <a:cs typeface="Arial" charset="0"/>
        </a:defRPr>
      </a:lvl2pPr>
      <a:lvl3pPr algn="l" rtl="0" eaLnBrk="1" fontAlgn="base" hangingPunct="1">
        <a:lnSpc>
          <a:spcPct val="85000"/>
        </a:lnSpc>
        <a:spcBef>
          <a:spcPct val="0"/>
        </a:spcBef>
        <a:spcAft>
          <a:spcPct val="0"/>
        </a:spcAft>
        <a:defRPr sz="2000">
          <a:solidFill>
            <a:srgbClr val="84A33D"/>
          </a:solidFill>
          <a:latin typeface="Arial" charset="0"/>
          <a:ea typeface="MS PGothic" panose="020B0600070205080204" pitchFamily="34" charset="-128"/>
          <a:cs typeface="Arial" charset="0"/>
        </a:defRPr>
      </a:lvl3pPr>
      <a:lvl4pPr algn="l" rtl="0" eaLnBrk="1" fontAlgn="base" hangingPunct="1">
        <a:lnSpc>
          <a:spcPct val="85000"/>
        </a:lnSpc>
        <a:spcBef>
          <a:spcPct val="0"/>
        </a:spcBef>
        <a:spcAft>
          <a:spcPct val="0"/>
        </a:spcAft>
        <a:defRPr sz="2000">
          <a:solidFill>
            <a:srgbClr val="84A33D"/>
          </a:solidFill>
          <a:latin typeface="Arial" charset="0"/>
          <a:ea typeface="MS PGothic" panose="020B0600070205080204" pitchFamily="34" charset="-128"/>
          <a:cs typeface="Arial" charset="0"/>
        </a:defRPr>
      </a:lvl4pPr>
      <a:lvl5pPr algn="l" rtl="0" eaLnBrk="1" fontAlgn="base" hangingPunct="1">
        <a:lnSpc>
          <a:spcPct val="85000"/>
        </a:lnSpc>
        <a:spcBef>
          <a:spcPct val="0"/>
        </a:spcBef>
        <a:spcAft>
          <a:spcPct val="0"/>
        </a:spcAft>
        <a:defRPr sz="2000">
          <a:solidFill>
            <a:srgbClr val="84A33D"/>
          </a:solidFill>
          <a:latin typeface="Arial" charset="0"/>
          <a:ea typeface="MS PGothic" panose="020B0600070205080204" pitchFamily="34" charset="-128"/>
          <a:cs typeface="Arial" charset="0"/>
        </a:defRPr>
      </a:lvl5pPr>
      <a:lvl6pPr marL="457200" algn="l" rtl="0" eaLnBrk="1" fontAlgn="base" hangingPunct="1">
        <a:lnSpc>
          <a:spcPct val="85000"/>
        </a:lnSpc>
        <a:spcBef>
          <a:spcPct val="0"/>
        </a:spcBef>
        <a:spcAft>
          <a:spcPct val="0"/>
        </a:spcAft>
        <a:defRPr sz="2000">
          <a:solidFill>
            <a:srgbClr val="84A33D"/>
          </a:solidFill>
          <a:latin typeface="Arial" charset="0"/>
          <a:cs typeface="Arial" charset="0"/>
        </a:defRPr>
      </a:lvl6pPr>
      <a:lvl7pPr marL="914400" algn="l" rtl="0" eaLnBrk="1" fontAlgn="base" hangingPunct="1">
        <a:lnSpc>
          <a:spcPct val="85000"/>
        </a:lnSpc>
        <a:spcBef>
          <a:spcPct val="0"/>
        </a:spcBef>
        <a:spcAft>
          <a:spcPct val="0"/>
        </a:spcAft>
        <a:defRPr sz="2000">
          <a:solidFill>
            <a:srgbClr val="84A33D"/>
          </a:solidFill>
          <a:latin typeface="Arial" charset="0"/>
          <a:cs typeface="Arial" charset="0"/>
        </a:defRPr>
      </a:lvl7pPr>
      <a:lvl8pPr marL="1371600" algn="l" rtl="0" eaLnBrk="1" fontAlgn="base" hangingPunct="1">
        <a:lnSpc>
          <a:spcPct val="85000"/>
        </a:lnSpc>
        <a:spcBef>
          <a:spcPct val="0"/>
        </a:spcBef>
        <a:spcAft>
          <a:spcPct val="0"/>
        </a:spcAft>
        <a:defRPr sz="2000">
          <a:solidFill>
            <a:srgbClr val="84A33D"/>
          </a:solidFill>
          <a:latin typeface="Arial" charset="0"/>
          <a:cs typeface="Arial" charset="0"/>
        </a:defRPr>
      </a:lvl8pPr>
      <a:lvl9pPr marL="1828800" algn="l" rtl="0" eaLnBrk="1" fontAlgn="base" hangingPunct="1">
        <a:lnSpc>
          <a:spcPct val="85000"/>
        </a:lnSpc>
        <a:spcBef>
          <a:spcPct val="0"/>
        </a:spcBef>
        <a:spcAft>
          <a:spcPct val="0"/>
        </a:spcAft>
        <a:defRPr sz="2000">
          <a:solidFill>
            <a:srgbClr val="84A33D"/>
          </a:solidFill>
          <a:latin typeface="Arial" charset="0"/>
          <a:cs typeface="Arial" charset="0"/>
        </a:defRPr>
      </a:lvl9pPr>
    </p:titleStyle>
    <p:bodyStyle>
      <a:lvl1pPr marL="342900" indent="-342900" algn="l" rtl="0" eaLnBrk="1" fontAlgn="base" hangingPunct="1">
        <a:spcBef>
          <a:spcPct val="5000"/>
        </a:spcBef>
        <a:spcAft>
          <a:spcPct val="0"/>
        </a:spcAft>
        <a:defRPr sz="1200">
          <a:solidFill>
            <a:schemeClr val="accent1">
              <a:lumMod val="75000"/>
            </a:schemeClr>
          </a:solidFill>
          <a:latin typeface="Segoe UI" panose="020B0502040204020203" pitchFamily="34" charset="0"/>
          <a:ea typeface="MS PGothic" panose="020B0600070205080204" pitchFamily="34" charset="-128"/>
          <a:cs typeface="Segoe UI" panose="020B0502040204020203" pitchFamily="34" charset="0"/>
        </a:defRPr>
      </a:lvl1pPr>
      <a:lvl2pPr marL="742950" indent="-285750" algn="l" rtl="0" eaLnBrk="1" fontAlgn="base" hangingPunct="1">
        <a:spcBef>
          <a:spcPct val="5000"/>
        </a:spcBef>
        <a:spcAft>
          <a:spcPct val="0"/>
        </a:spcAft>
        <a:buChar char="–"/>
        <a:defRPr sz="1200" b="1">
          <a:solidFill>
            <a:schemeClr val="accent1">
              <a:lumMod val="75000"/>
            </a:schemeClr>
          </a:solidFill>
          <a:latin typeface="Segoe UI" panose="020B0502040204020203" pitchFamily="34" charset="0"/>
          <a:ea typeface="MS PGothic" panose="020B0600070205080204" pitchFamily="34" charset="-128"/>
          <a:cs typeface="Segoe UI" panose="020B0502040204020203" pitchFamily="34" charset="0"/>
        </a:defRPr>
      </a:lvl2pPr>
      <a:lvl3pPr marL="1143000" indent="-228600" algn="l" rtl="0" eaLnBrk="1" fontAlgn="base" hangingPunct="1">
        <a:spcBef>
          <a:spcPct val="5000"/>
        </a:spcBef>
        <a:spcAft>
          <a:spcPct val="0"/>
        </a:spcAft>
        <a:buChar char="•"/>
        <a:defRPr sz="1200">
          <a:solidFill>
            <a:schemeClr val="accent1">
              <a:lumMod val="75000"/>
            </a:schemeClr>
          </a:solidFill>
          <a:latin typeface="Segoe UI" panose="020B0502040204020203" pitchFamily="34" charset="0"/>
          <a:ea typeface="MS PGothic" panose="020B0600070205080204" pitchFamily="34" charset="-128"/>
          <a:cs typeface="Segoe UI" panose="020B0502040204020203" pitchFamily="34" charset="0"/>
        </a:defRPr>
      </a:lvl3pPr>
      <a:lvl4pPr marL="1562100" indent="-228600" algn="l" rtl="0" eaLnBrk="1" fontAlgn="base" hangingPunct="1">
        <a:spcBef>
          <a:spcPct val="5000"/>
        </a:spcBef>
        <a:spcAft>
          <a:spcPct val="0"/>
        </a:spcAft>
        <a:buChar char="–"/>
        <a:defRPr sz="1200">
          <a:solidFill>
            <a:schemeClr val="accent1">
              <a:lumMod val="75000"/>
            </a:schemeClr>
          </a:solidFill>
          <a:latin typeface="Segoe UI" panose="020B0502040204020203" pitchFamily="34" charset="0"/>
          <a:ea typeface="MS PGothic" panose="020B0600070205080204" pitchFamily="34" charset="-128"/>
          <a:cs typeface="Segoe UI" panose="020B0502040204020203" pitchFamily="34" charset="0"/>
        </a:defRPr>
      </a:lvl4pPr>
      <a:lvl5pPr marL="1981200" indent="-228600" algn="l" rtl="0" eaLnBrk="1" fontAlgn="base" hangingPunct="1">
        <a:spcBef>
          <a:spcPct val="5000"/>
        </a:spcBef>
        <a:spcAft>
          <a:spcPct val="0"/>
        </a:spcAft>
        <a:buChar char="»"/>
        <a:defRPr sz="1200">
          <a:solidFill>
            <a:schemeClr val="accent1">
              <a:lumMod val="75000"/>
            </a:schemeClr>
          </a:solidFill>
          <a:latin typeface="Segoe UI" panose="020B0502040204020203" pitchFamily="34" charset="0"/>
          <a:ea typeface="MS PGothic" panose="020B0600070205080204" pitchFamily="34" charset="-128"/>
          <a:cs typeface="Segoe UI" panose="020B0502040204020203" pitchFamily="34" charset="0"/>
        </a:defRPr>
      </a:lvl5pPr>
      <a:lvl6pPr marL="2438400" indent="-228600" algn="l" rtl="0" eaLnBrk="1" fontAlgn="base" hangingPunct="1">
        <a:spcBef>
          <a:spcPct val="5000"/>
        </a:spcBef>
        <a:spcAft>
          <a:spcPct val="0"/>
        </a:spcAft>
        <a:buChar char="»"/>
        <a:defRPr sz="1200">
          <a:solidFill>
            <a:srgbClr val="505050"/>
          </a:solidFill>
          <a:latin typeface="+mn-lt"/>
          <a:ea typeface="+mn-ea"/>
        </a:defRPr>
      </a:lvl6pPr>
      <a:lvl7pPr marL="2895600" indent="-228600" algn="l" rtl="0" eaLnBrk="1" fontAlgn="base" hangingPunct="1">
        <a:spcBef>
          <a:spcPct val="5000"/>
        </a:spcBef>
        <a:spcAft>
          <a:spcPct val="0"/>
        </a:spcAft>
        <a:buChar char="»"/>
        <a:defRPr sz="1200">
          <a:solidFill>
            <a:srgbClr val="505050"/>
          </a:solidFill>
          <a:latin typeface="+mn-lt"/>
          <a:ea typeface="+mn-ea"/>
        </a:defRPr>
      </a:lvl7pPr>
      <a:lvl8pPr marL="3352800" indent="-228600" algn="l" rtl="0" eaLnBrk="1" fontAlgn="base" hangingPunct="1">
        <a:spcBef>
          <a:spcPct val="5000"/>
        </a:spcBef>
        <a:spcAft>
          <a:spcPct val="0"/>
        </a:spcAft>
        <a:buChar char="»"/>
        <a:defRPr sz="1200">
          <a:solidFill>
            <a:srgbClr val="505050"/>
          </a:solidFill>
          <a:latin typeface="+mn-lt"/>
          <a:ea typeface="+mn-ea"/>
        </a:defRPr>
      </a:lvl8pPr>
      <a:lvl9pPr marL="3810000" indent="-228600" algn="l" rtl="0" eaLnBrk="1" fontAlgn="base" hangingPunct="1">
        <a:spcBef>
          <a:spcPct val="5000"/>
        </a:spcBef>
        <a:spcAft>
          <a:spcPct val="0"/>
        </a:spcAft>
        <a:buChar char="»"/>
        <a:defRPr sz="1200">
          <a:solidFill>
            <a:srgbClr val="505050"/>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sv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3.sv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svg"/></Relationships>
</file>

<file path=ppt/slides/_rels/slide2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hyperlink" Target="https://restfulapi.net/http-status-codes/"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8.svg"/><Relationship Id="rId7" Type="http://schemas.openxmlformats.org/officeDocument/2006/relationships/image" Target="../media/image54.sv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hrbrmstr/webhose" TargetMode="External"/><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hrbrmstr/webhose"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6.xml"/><Relationship Id="rId5" Type="http://schemas.openxmlformats.org/officeDocument/2006/relationships/image" Target="../media/image70.svg"/><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2.png"/><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image" Target="../media/image71.png"/><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jpeg"/><Relationship Id="rId10" Type="http://schemas.openxmlformats.org/officeDocument/2006/relationships/image" Target="../media/image79.png"/><Relationship Id="rId19"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jpeg"/><Relationship Id="rId22" Type="http://schemas.openxmlformats.org/officeDocument/2006/relationships/image" Target="../media/image9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hyperlink" Target="https://docs.webhose.io/docs/basic-boolean-operators-tutorial" TargetMode="Externa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a:t>Text </a:t>
            </a:r>
            <a:r>
              <a:rPr lang="es-CO" dirty="0" err="1"/>
              <a:t>mining</a:t>
            </a:r>
            <a:r>
              <a:rPr lang="es-CO" dirty="0"/>
              <a:t> y visualización</a:t>
            </a:r>
          </a:p>
        </p:txBody>
      </p:sp>
      <p:sp>
        <p:nvSpPr>
          <p:cNvPr id="40" name="Marcador de texto 39"/>
          <p:cNvSpPr>
            <a:spLocks noGrp="1"/>
          </p:cNvSpPr>
          <p:nvPr>
            <p:ph type="body" sz="quarter" idx="11"/>
          </p:nvPr>
        </p:nvSpPr>
        <p:spPr/>
        <p:txBody>
          <a:bodyPr/>
          <a:lstStyle/>
          <a:p>
            <a:r>
              <a:rPr lang="es-CO" dirty="0"/>
              <a:t>Clase 1</a:t>
            </a:r>
          </a:p>
        </p:txBody>
      </p:sp>
      <p:sp>
        <p:nvSpPr>
          <p:cNvPr id="41" name="Marcador de texto 40"/>
          <p:cNvSpPr>
            <a:spLocks noGrp="1"/>
          </p:cNvSpPr>
          <p:nvPr>
            <p:ph type="body" sz="quarter" idx="12"/>
          </p:nvPr>
        </p:nvSpPr>
        <p:spPr/>
        <p:txBody>
          <a:bodyPr/>
          <a:lstStyle/>
          <a:p>
            <a:r>
              <a:rPr lang="es-CO" b="1" dirty="0"/>
              <a:t>13 junio 2019</a:t>
            </a:r>
          </a:p>
        </p:txBody>
      </p:sp>
      <p:pic>
        <p:nvPicPr>
          <p:cNvPr id="6" name="Marcador de posición de imagen 5" descr="Imagen que contiene portátil, persona, interior, mesa&#10;&#10;Descripción generada automáticamente">
            <a:extLst>
              <a:ext uri="{FF2B5EF4-FFF2-40B4-BE49-F238E27FC236}">
                <a16:creationId xmlns:a16="http://schemas.microsoft.com/office/drawing/2014/main" id="{8E59A7D3-C8DB-493B-BD19-20F93475B887}"/>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571" b="1571"/>
          <a:stretch>
            <a:fillRect/>
          </a:stretch>
        </p:blipFill>
        <p:spPr/>
      </p:pic>
    </p:spTree>
    <p:extLst>
      <p:ext uri="{BB962C8B-B14F-4D97-AF65-F5344CB8AC3E}">
        <p14:creationId xmlns:p14="http://schemas.microsoft.com/office/powerpoint/2010/main" val="2006844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EFBB5-BA96-4352-BD39-47AD7EF4C219}"/>
              </a:ext>
            </a:extLst>
          </p:cNvPr>
          <p:cNvSpPr>
            <a:spLocks noGrp="1"/>
          </p:cNvSpPr>
          <p:nvPr>
            <p:ph type="title"/>
          </p:nvPr>
        </p:nvSpPr>
        <p:spPr/>
        <p:txBody>
          <a:bodyPr/>
          <a:lstStyle/>
          <a:p>
            <a:r>
              <a:rPr lang="es-CO" dirty="0"/>
              <a:t>Ejemplos de aplicaciones web que usan </a:t>
            </a:r>
            <a:r>
              <a:rPr lang="es-CO" dirty="0" err="1"/>
              <a:t>text</a:t>
            </a:r>
            <a:r>
              <a:rPr lang="es-CO" dirty="0"/>
              <a:t> </a:t>
            </a:r>
            <a:r>
              <a:rPr lang="es-CO" dirty="0" err="1"/>
              <a:t>mining</a:t>
            </a:r>
            <a:endParaRPr lang="it-IT" dirty="0"/>
          </a:p>
        </p:txBody>
      </p:sp>
      <p:sp>
        <p:nvSpPr>
          <p:cNvPr id="3" name="Marcador de número de diapositiva 2">
            <a:extLst>
              <a:ext uri="{FF2B5EF4-FFF2-40B4-BE49-F238E27FC236}">
                <a16:creationId xmlns:a16="http://schemas.microsoft.com/office/drawing/2014/main" id="{4C109386-270F-4178-8478-03579329613E}"/>
              </a:ext>
            </a:extLst>
          </p:cNvPr>
          <p:cNvSpPr>
            <a:spLocks noGrp="1"/>
          </p:cNvSpPr>
          <p:nvPr>
            <p:ph type="sldNum" sz="quarter" idx="10"/>
          </p:nvPr>
        </p:nvSpPr>
        <p:spPr/>
        <p:txBody>
          <a:bodyPr/>
          <a:lstStyle/>
          <a:p>
            <a:pPr>
              <a:defRPr/>
            </a:pPr>
            <a:fld id="{5C12A3F3-78C8-448B-9D68-F99593E35AF6}" type="slidenum">
              <a:rPr lang="it-IT" smtClean="0"/>
              <a:pPr>
                <a:defRPr/>
              </a:pPr>
              <a:t>10</a:t>
            </a:fld>
            <a:endParaRPr lang="it-IT"/>
          </a:p>
        </p:txBody>
      </p:sp>
      <p:pic>
        <p:nvPicPr>
          <p:cNvPr id="4" name="Imagen 3">
            <a:extLst>
              <a:ext uri="{FF2B5EF4-FFF2-40B4-BE49-F238E27FC236}">
                <a16:creationId xmlns:a16="http://schemas.microsoft.com/office/drawing/2014/main" id="{01D7EC35-E7E8-4C7A-BF32-78E3460197FF}"/>
              </a:ext>
            </a:extLst>
          </p:cNvPr>
          <p:cNvPicPr>
            <a:picLocks noChangeAspect="1"/>
          </p:cNvPicPr>
          <p:nvPr/>
        </p:nvPicPr>
        <p:blipFill>
          <a:blip r:embed="rId2"/>
          <a:stretch>
            <a:fillRect/>
          </a:stretch>
        </p:blipFill>
        <p:spPr>
          <a:xfrm>
            <a:off x="2066809" y="836640"/>
            <a:ext cx="8058381" cy="5667768"/>
          </a:xfrm>
          <a:prstGeom prst="rect">
            <a:avLst/>
          </a:prstGeom>
        </p:spPr>
      </p:pic>
    </p:spTree>
    <p:extLst>
      <p:ext uri="{BB962C8B-B14F-4D97-AF65-F5344CB8AC3E}">
        <p14:creationId xmlns:p14="http://schemas.microsoft.com/office/powerpoint/2010/main" val="2399190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EFBB5-BA96-4352-BD39-47AD7EF4C219}"/>
              </a:ext>
            </a:extLst>
          </p:cNvPr>
          <p:cNvSpPr>
            <a:spLocks noGrp="1"/>
          </p:cNvSpPr>
          <p:nvPr>
            <p:ph type="title"/>
          </p:nvPr>
        </p:nvSpPr>
        <p:spPr/>
        <p:txBody>
          <a:bodyPr/>
          <a:lstStyle/>
          <a:p>
            <a:r>
              <a:rPr lang="es-CO" dirty="0"/>
              <a:t>Categorías de </a:t>
            </a:r>
            <a:r>
              <a:rPr lang="es-CO" dirty="0" err="1"/>
              <a:t>text</a:t>
            </a:r>
            <a:r>
              <a:rPr lang="es-CO" dirty="0"/>
              <a:t> </a:t>
            </a:r>
            <a:r>
              <a:rPr lang="es-CO" dirty="0" err="1"/>
              <a:t>mining</a:t>
            </a:r>
            <a:endParaRPr lang="es-CO" dirty="0"/>
          </a:p>
        </p:txBody>
      </p:sp>
      <p:sp>
        <p:nvSpPr>
          <p:cNvPr id="3" name="Marcador de número de diapositiva 2">
            <a:extLst>
              <a:ext uri="{FF2B5EF4-FFF2-40B4-BE49-F238E27FC236}">
                <a16:creationId xmlns:a16="http://schemas.microsoft.com/office/drawing/2014/main" id="{4C109386-270F-4178-8478-03579329613E}"/>
              </a:ext>
            </a:extLst>
          </p:cNvPr>
          <p:cNvSpPr>
            <a:spLocks noGrp="1"/>
          </p:cNvSpPr>
          <p:nvPr>
            <p:ph type="sldNum" sz="quarter" idx="10"/>
          </p:nvPr>
        </p:nvSpPr>
        <p:spPr/>
        <p:txBody>
          <a:bodyPr/>
          <a:lstStyle/>
          <a:p>
            <a:pPr>
              <a:defRPr/>
            </a:pPr>
            <a:fld id="{5C12A3F3-78C8-448B-9D68-F99593E35AF6}" type="slidenum">
              <a:rPr lang="it-IT" smtClean="0"/>
              <a:pPr>
                <a:defRPr/>
              </a:pPr>
              <a:t>11</a:t>
            </a:fld>
            <a:endParaRPr lang="it-IT"/>
          </a:p>
        </p:txBody>
      </p:sp>
      <p:sp>
        <p:nvSpPr>
          <p:cNvPr id="6" name="Rectángulo 5">
            <a:extLst>
              <a:ext uri="{FF2B5EF4-FFF2-40B4-BE49-F238E27FC236}">
                <a16:creationId xmlns:a16="http://schemas.microsoft.com/office/drawing/2014/main" id="{F2A61AC9-6D82-4083-8D1B-32E2B5493E15}"/>
              </a:ext>
            </a:extLst>
          </p:cNvPr>
          <p:cNvSpPr/>
          <p:nvPr/>
        </p:nvSpPr>
        <p:spPr>
          <a:xfrm>
            <a:off x="3521847" y="1812439"/>
            <a:ext cx="2321125" cy="1134000"/>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INFORMATION RETRIEVAL</a:t>
            </a:r>
            <a:endParaRPr lang="es-CO" sz="16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ángulo 8">
            <a:extLst>
              <a:ext uri="{FF2B5EF4-FFF2-40B4-BE49-F238E27FC236}">
                <a16:creationId xmlns:a16="http://schemas.microsoft.com/office/drawing/2014/main" id="{C9D1D239-151D-4181-845F-5E643A03D361}"/>
              </a:ext>
            </a:extLst>
          </p:cNvPr>
          <p:cNvSpPr/>
          <p:nvPr/>
        </p:nvSpPr>
        <p:spPr>
          <a:xfrm>
            <a:off x="479220" y="5147645"/>
            <a:ext cx="2321125" cy="779444"/>
          </a:xfrm>
          <a:prstGeom prst="rect">
            <a:avLst/>
          </a:prstGeom>
          <a:noFill/>
        </p:spPr>
        <p:txBody>
          <a:bodyPr wrap="square" anchor="ctr">
            <a:spAutoFit/>
          </a:bodyPr>
          <a:lstStyle/>
          <a:p>
            <a:pPr algn="ctr">
              <a:lnSpc>
                <a:spcPct val="115000"/>
              </a:lnSpc>
              <a:spcAft>
                <a:spcPts val="1000"/>
              </a:spcAft>
            </a:pPr>
            <a:r>
              <a:rPr lang="es-CO" sz="2000" b="1" dirty="0" err="1">
                <a:solidFill>
                  <a:schemeClr val="accent1"/>
                </a:solidFill>
                <a:latin typeface="Calibri" panose="020F0502020204030204" pitchFamily="34" charset="0"/>
                <a:ea typeface="Calibri" panose="020F0502020204030204" pitchFamily="34" charset="0"/>
                <a:cs typeface="Times New Roman" panose="02020603050405020304" pitchFamily="18" charset="0"/>
              </a:rPr>
              <a:t>Named</a:t>
            </a:r>
            <a:r>
              <a:rPr lang="es-CO" sz="2000" b="1"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 </a:t>
            </a:r>
            <a:r>
              <a:rPr lang="es-CO" sz="2000" b="1" dirty="0" err="1">
                <a:solidFill>
                  <a:schemeClr val="accent1"/>
                </a:solidFill>
                <a:latin typeface="Calibri" panose="020F0502020204030204" pitchFamily="34" charset="0"/>
                <a:ea typeface="Calibri" panose="020F0502020204030204" pitchFamily="34" charset="0"/>
                <a:cs typeface="Times New Roman" panose="02020603050405020304" pitchFamily="18" charset="0"/>
              </a:rPr>
              <a:t>entity</a:t>
            </a:r>
            <a:r>
              <a:rPr lang="es-CO" sz="2000" b="1"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 </a:t>
            </a:r>
            <a:r>
              <a:rPr lang="es-CO" sz="2000" b="1" dirty="0" err="1">
                <a:solidFill>
                  <a:schemeClr val="accent1"/>
                </a:solidFill>
                <a:latin typeface="Calibri" panose="020F0502020204030204" pitchFamily="34" charset="0"/>
                <a:ea typeface="Calibri" panose="020F0502020204030204" pitchFamily="34" charset="0"/>
                <a:cs typeface="Times New Roman" panose="02020603050405020304" pitchFamily="18" charset="0"/>
              </a:rPr>
              <a:t>recognition</a:t>
            </a:r>
            <a:endParaRPr lang="es-CO" sz="16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ángulo 9">
            <a:extLst>
              <a:ext uri="{FF2B5EF4-FFF2-40B4-BE49-F238E27FC236}">
                <a16:creationId xmlns:a16="http://schemas.microsoft.com/office/drawing/2014/main" id="{132D5B71-3D5F-4DC2-9457-E79CD5B4CDE1}"/>
              </a:ext>
            </a:extLst>
          </p:cNvPr>
          <p:cNvSpPr/>
          <p:nvPr/>
        </p:nvSpPr>
        <p:spPr>
          <a:xfrm>
            <a:off x="6436969" y="1798359"/>
            <a:ext cx="2321125" cy="1134000"/>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NATURAL LANGUAGE PROCESSING</a:t>
            </a:r>
            <a:endParaRPr lang="es-CO" sz="16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ángulo 10">
            <a:extLst>
              <a:ext uri="{FF2B5EF4-FFF2-40B4-BE49-F238E27FC236}">
                <a16:creationId xmlns:a16="http://schemas.microsoft.com/office/drawing/2014/main" id="{281763A4-6579-4830-92AE-610C62C22160}"/>
              </a:ext>
            </a:extLst>
          </p:cNvPr>
          <p:cNvSpPr/>
          <p:nvPr/>
        </p:nvSpPr>
        <p:spPr>
          <a:xfrm>
            <a:off x="7752229" y="7230964"/>
            <a:ext cx="2321125"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SENTIMENT</a:t>
            </a:r>
            <a:endParaRPr lang="es-CO" sz="16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ángulo 11">
            <a:extLst>
              <a:ext uri="{FF2B5EF4-FFF2-40B4-BE49-F238E27FC236}">
                <a16:creationId xmlns:a16="http://schemas.microsoft.com/office/drawing/2014/main" id="{38C6D44C-D2BB-4AEB-A8CB-7374DDAF9F62}"/>
              </a:ext>
            </a:extLst>
          </p:cNvPr>
          <p:cNvSpPr/>
          <p:nvPr/>
        </p:nvSpPr>
        <p:spPr>
          <a:xfrm>
            <a:off x="606726" y="1798360"/>
            <a:ext cx="2321125" cy="1134000"/>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INFORMATION EXTRACTION</a:t>
            </a:r>
            <a:endParaRPr lang="es-CO" sz="16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ángulo 12">
            <a:extLst>
              <a:ext uri="{FF2B5EF4-FFF2-40B4-BE49-F238E27FC236}">
                <a16:creationId xmlns:a16="http://schemas.microsoft.com/office/drawing/2014/main" id="{AF07906C-62E0-4217-AF5B-60469D8A10E7}"/>
              </a:ext>
            </a:extLst>
          </p:cNvPr>
          <p:cNvSpPr/>
          <p:nvPr/>
        </p:nvSpPr>
        <p:spPr>
          <a:xfrm>
            <a:off x="9352090" y="1803988"/>
            <a:ext cx="2321125" cy="1134000"/>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DATA MINING</a:t>
            </a:r>
            <a:endParaRPr lang="es-CO" sz="16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ángulo 13">
            <a:extLst>
              <a:ext uri="{FF2B5EF4-FFF2-40B4-BE49-F238E27FC236}">
                <a16:creationId xmlns:a16="http://schemas.microsoft.com/office/drawing/2014/main" id="{74BBBE5E-3EC0-4F55-AA6A-1E42A139E3A2}"/>
              </a:ext>
            </a:extLst>
          </p:cNvPr>
          <p:cNvSpPr/>
          <p:nvPr/>
        </p:nvSpPr>
        <p:spPr>
          <a:xfrm>
            <a:off x="3521847" y="5147645"/>
            <a:ext cx="2321125" cy="779444"/>
          </a:xfrm>
          <a:prstGeom prst="rect">
            <a:avLst/>
          </a:prstGeom>
          <a:noFill/>
        </p:spPr>
        <p:txBody>
          <a:bodyPr wrap="square" anchor="ctr">
            <a:spAutoFit/>
          </a:bodyPr>
          <a:lstStyle/>
          <a:p>
            <a:pPr algn="ctr">
              <a:lnSpc>
                <a:spcPct val="115000"/>
              </a:lnSpc>
              <a:spcAft>
                <a:spcPts val="1000"/>
              </a:spcAft>
            </a:pPr>
            <a:r>
              <a:rPr lang="es-CO" sz="2000" b="1"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Motores de búsqueda</a:t>
            </a:r>
            <a:endParaRPr lang="es-CO" sz="16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ángulo 4">
            <a:extLst>
              <a:ext uri="{FF2B5EF4-FFF2-40B4-BE49-F238E27FC236}">
                <a16:creationId xmlns:a16="http://schemas.microsoft.com/office/drawing/2014/main" id="{E3209C8A-827E-4325-AD7C-D1481824B927}"/>
              </a:ext>
            </a:extLst>
          </p:cNvPr>
          <p:cNvSpPr/>
          <p:nvPr/>
        </p:nvSpPr>
        <p:spPr>
          <a:xfrm>
            <a:off x="3521847" y="3334628"/>
            <a:ext cx="2321125" cy="1208279"/>
          </a:xfrm>
          <a:prstGeom prst="rect">
            <a:avLst/>
          </a:prstGeom>
          <a:noFill/>
        </p:spPr>
        <p:txBody>
          <a:bodyPr wrap="square" anchor="t">
            <a:spAutoFit/>
          </a:bodyPr>
          <a:lstStyle/>
          <a:p>
            <a:pPr algn="ctr">
              <a:lnSpc>
                <a:spcPct val="115000"/>
              </a:lnSpc>
              <a:spcAft>
                <a:spcPts val="1000"/>
              </a:spcAft>
            </a:pPr>
            <a:r>
              <a:rPr lang="es-CO" sz="1600" dirty="0">
                <a:solidFill>
                  <a:schemeClr val="accent1">
                    <a:lumMod val="50000"/>
                  </a:schemeClr>
                </a:solidFill>
                <a:latin typeface="Calibri" panose="020F0502020204030204" pitchFamily="34" charset="0"/>
                <a:cs typeface="Times New Roman" panose="02020603050405020304" pitchFamily="18" charset="0"/>
              </a:rPr>
              <a:t>Es la actividad de obtener información buscando dentro de colecciones de documentos digitales</a:t>
            </a:r>
            <a:endParaRPr lang="it-IT" sz="1600" dirty="0">
              <a:solidFill>
                <a:schemeClr val="accent1">
                  <a:lumMod val="50000"/>
                </a:schemeClr>
              </a:solidFill>
              <a:latin typeface="Calibri" panose="020F0502020204030204" pitchFamily="34" charset="0"/>
              <a:cs typeface="Times New Roman" panose="02020603050405020304" pitchFamily="18" charset="0"/>
            </a:endParaRPr>
          </a:p>
        </p:txBody>
      </p:sp>
      <p:sp>
        <p:nvSpPr>
          <p:cNvPr id="15" name="Rectángulo 14">
            <a:extLst>
              <a:ext uri="{FF2B5EF4-FFF2-40B4-BE49-F238E27FC236}">
                <a16:creationId xmlns:a16="http://schemas.microsoft.com/office/drawing/2014/main" id="{C4F816AF-A70E-4942-B6E0-AC980C35C1A3}"/>
              </a:ext>
            </a:extLst>
          </p:cNvPr>
          <p:cNvSpPr/>
          <p:nvPr/>
        </p:nvSpPr>
        <p:spPr>
          <a:xfrm flipH="1">
            <a:off x="606725" y="3334628"/>
            <a:ext cx="2321125" cy="1491434"/>
          </a:xfrm>
          <a:prstGeom prst="rect">
            <a:avLst/>
          </a:prstGeom>
          <a:noFill/>
        </p:spPr>
        <p:txBody>
          <a:bodyPr wrap="square" anchor="t">
            <a:spAutoFit/>
          </a:bodyPr>
          <a:lstStyle/>
          <a:p>
            <a:pPr algn="ctr">
              <a:lnSpc>
                <a:spcPct val="115000"/>
              </a:lnSpc>
              <a:spcAft>
                <a:spcPts val="1000"/>
              </a:spcAft>
            </a:pPr>
            <a:r>
              <a:rPr lang="es-CO" sz="1600" dirty="0">
                <a:solidFill>
                  <a:schemeClr val="accent1">
                    <a:lumMod val="50000"/>
                  </a:schemeClr>
                </a:solidFill>
                <a:latin typeface="Calibri" panose="020F0502020204030204" pitchFamily="34" charset="0"/>
                <a:cs typeface="Times New Roman" panose="02020603050405020304" pitchFamily="18" charset="0"/>
              </a:rPr>
              <a:t>Son técnicas que permiten extraer información especifica desde grandes cantidades de datos textuales</a:t>
            </a:r>
            <a:endParaRPr lang="it-IT" sz="1600" dirty="0">
              <a:solidFill>
                <a:schemeClr val="accent1">
                  <a:lumMod val="50000"/>
                </a:schemeClr>
              </a:solidFill>
              <a:latin typeface="Calibri" panose="020F0502020204030204" pitchFamily="34" charset="0"/>
              <a:cs typeface="Times New Roman" panose="02020603050405020304" pitchFamily="18" charset="0"/>
            </a:endParaRPr>
          </a:p>
        </p:txBody>
      </p:sp>
      <p:sp>
        <p:nvSpPr>
          <p:cNvPr id="17" name="Rectángulo 16">
            <a:extLst>
              <a:ext uri="{FF2B5EF4-FFF2-40B4-BE49-F238E27FC236}">
                <a16:creationId xmlns:a16="http://schemas.microsoft.com/office/drawing/2014/main" id="{083123F0-83DB-49DD-B590-D81E80580959}"/>
              </a:ext>
            </a:extLst>
          </p:cNvPr>
          <p:cNvSpPr/>
          <p:nvPr/>
        </p:nvSpPr>
        <p:spPr>
          <a:xfrm>
            <a:off x="6436969" y="3334628"/>
            <a:ext cx="2321125" cy="1208279"/>
          </a:xfrm>
          <a:prstGeom prst="rect">
            <a:avLst/>
          </a:prstGeom>
          <a:noFill/>
        </p:spPr>
        <p:txBody>
          <a:bodyPr wrap="square" anchor="t">
            <a:spAutoFit/>
          </a:bodyPr>
          <a:lstStyle/>
          <a:p>
            <a:pPr algn="ctr">
              <a:lnSpc>
                <a:spcPct val="115000"/>
              </a:lnSpc>
              <a:spcAft>
                <a:spcPts val="1000"/>
              </a:spcAft>
            </a:pPr>
            <a:r>
              <a:rPr lang="es-CO" sz="1600" dirty="0">
                <a:solidFill>
                  <a:schemeClr val="accent1">
                    <a:lumMod val="50000"/>
                  </a:schemeClr>
                </a:solidFill>
                <a:latin typeface="Calibri" panose="020F0502020204030204" pitchFamily="34" charset="0"/>
                <a:cs typeface="Times New Roman" panose="02020603050405020304" pitchFamily="18" charset="0"/>
              </a:rPr>
              <a:t>Se ocupa de las interacciones entre las computadoras y los lenguajes humanos</a:t>
            </a:r>
          </a:p>
        </p:txBody>
      </p:sp>
      <p:sp>
        <p:nvSpPr>
          <p:cNvPr id="18" name="Rectángulo 17">
            <a:extLst>
              <a:ext uri="{FF2B5EF4-FFF2-40B4-BE49-F238E27FC236}">
                <a16:creationId xmlns:a16="http://schemas.microsoft.com/office/drawing/2014/main" id="{741C8372-B927-476B-84B2-4EF4D31DA896}"/>
              </a:ext>
            </a:extLst>
          </p:cNvPr>
          <p:cNvSpPr/>
          <p:nvPr/>
        </p:nvSpPr>
        <p:spPr>
          <a:xfrm>
            <a:off x="6436968" y="5143721"/>
            <a:ext cx="2321125" cy="425501"/>
          </a:xfrm>
          <a:prstGeom prst="rect">
            <a:avLst/>
          </a:prstGeom>
          <a:noFill/>
        </p:spPr>
        <p:txBody>
          <a:bodyPr wrap="square" anchor="ctr">
            <a:spAutoFit/>
          </a:bodyPr>
          <a:lstStyle/>
          <a:p>
            <a:pPr algn="ctr">
              <a:lnSpc>
                <a:spcPct val="115000"/>
              </a:lnSpc>
              <a:spcAft>
                <a:spcPts val="1000"/>
              </a:spcAft>
            </a:pPr>
            <a:r>
              <a:rPr lang="es-CO" sz="2000" b="1" dirty="0" err="1">
                <a:solidFill>
                  <a:schemeClr val="accent1"/>
                </a:solidFill>
                <a:latin typeface="Calibri" panose="020F0502020204030204" pitchFamily="34" charset="0"/>
                <a:ea typeface="Calibri" panose="020F0502020204030204" pitchFamily="34" charset="0"/>
                <a:cs typeface="Times New Roman" panose="02020603050405020304" pitchFamily="18" charset="0"/>
              </a:rPr>
              <a:t>Chatbot</a:t>
            </a:r>
            <a:endParaRPr lang="es-CO" sz="20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0" name="Rectángulo 19">
            <a:extLst>
              <a:ext uri="{FF2B5EF4-FFF2-40B4-BE49-F238E27FC236}">
                <a16:creationId xmlns:a16="http://schemas.microsoft.com/office/drawing/2014/main" id="{3F53EF5E-AC37-47B3-91BB-435E77FE2011}"/>
              </a:ext>
            </a:extLst>
          </p:cNvPr>
          <p:cNvSpPr/>
          <p:nvPr/>
        </p:nvSpPr>
        <p:spPr>
          <a:xfrm>
            <a:off x="9352090" y="3334628"/>
            <a:ext cx="2321125" cy="1208279"/>
          </a:xfrm>
          <a:prstGeom prst="rect">
            <a:avLst/>
          </a:prstGeom>
          <a:noFill/>
        </p:spPr>
        <p:txBody>
          <a:bodyPr wrap="square" anchor="t">
            <a:spAutoFit/>
          </a:bodyPr>
          <a:lstStyle/>
          <a:p>
            <a:pPr algn="ctr">
              <a:lnSpc>
                <a:spcPct val="115000"/>
              </a:lnSpc>
              <a:spcAft>
                <a:spcPts val="1000"/>
              </a:spcAft>
            </a:pPr>
            <a:r>
              <a:rPr lang="es-CO" sz="1600" dirty="0">
                <a:solidFill>
                  <a:schemeClr val="accent1">
                    <a:lumMod val="50000"/>
                  </a:schemeClr>
                </a:solidFill>
                <a:latin typeface="Calibri" panose="020F0502020204030204" pitchFamily="34" charset="0"/>
                <a:cs typeface="Times New Roman" panose="02020603050405020304" pitchFamily="18" charset="0"/>
              </a:rPr>
              <a:t>Se centra en extraer patrones de datos de textos con la finalidad de describir o prever</a:t>
            </a:r>
          </a:p>
        </p:txBody>
      </p:sp>
      <p:sp>
        <p:nvSpPr>
          <p:cNvPr id="21" name="Rectángulo 20">
            <a:extLst>
              <a:ext uri="{FF2B5EF4-FFF2-40B4-BE49-F238E27FC236}">
                <a16:creationId xmlns:a16="http://schemas.microsoft.com/office/drawing/2014/main" id="{88ABC1F8-E620-413D-A733-043117A8E299}"/>
              </a:ext>
            </a:extLst>
          </p:cNvPr>
          <p:cNvSpPr/>
          <p:nvPr/>
        </p:nvSpPr>
        <p:spPr>
          <a:xfrm>
            <a:off x="9226355" y="5143721"/>
            <a:ext cx="2321125" cy="425501"/>
          </a:xfrm>
          <a:prstGeom prst="rect">
            <a:avLst/>
          </a:prstGeom>
          <a:noFill/>
        </p:spPr>
        <p:txBody>
          <a:bodyPr wrap="square" anchor="ctr">
            <a:spAutoFit/>
          </a:bodyPr>
          <a:lstStyle/>
          <a:p>
            <a:pPr algn="ctr">
              <a:lnSpc>
                <a:spcPct val="115000"/>
              </a:lnSpc>
              <a:spcAft>
                <a:spcPts val="1000"/>
              </a:spcAft>
            </a:pPr>
            <a:r>
              <a:rPr lang="es-CO" sz="2000" b="1" dirty="0" err="1">
                <a:solidFill>
                  <a:schemeClr val="accent1"/>
                </a:solidFill>
                <a:latin typeface="Calibri" panose="020F0502020204030204" pitchFamily="34" charset="0"/>
                <a:ea typeface="Calibri" panose="020F0502020204030204" pitchFamily="34" charset="0"/>
                <a:cs typeface="Times New Roman" panose="02020603050405020304" pitchFamily="18" charset="0"/>
              </a:rPr>
              <a:t>Opinion</a:t>
            </a:r>
            <a:r>
              <a:rPr lang="es-CO" sz="2000" b="1"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 </a:t>
            </a:r>
            <a:r>
              <a:rPr lang="es-CO" sz="2000" b="1" dirty="0" err="1">
                <a:solidFill>
                  <a:schemeClr val="accent1"/>
                </a:solidFill>
                <a:latin typeface="Calibri" panose="020F0502020204030204" pitchFamily="34" charset="0"/>
                <a:ea typeface="Calibri" panose="020F0502020204030204" pitchFamily="34" charset="0"/>
                <a:cs typeface="Times New Roman" panose="02020603050405020304" pitchFamily="18" charset="0"/>
              </a:rPr>
              <a:t>mining</a:t>
            </a:r>
            <a:endParaRPr lang="es-CO" sz="20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ángulo 21">
            <a:extLst>
              <a:ext uri="{FF2B5EF4-FFF2-40B4-BE49-F238E27FC236}">
                <a16:creationId xmlns:a16="http://schemas.microsoft.com/office/drawing/2014/main" id="{EDA5301B-0A26-495D-A777-619A161CFE28}"/>
              </a:ext>
            </a:extLst>
          </p:cNvPr>
          <p:cNvSpPr/>
          <p:nvPr/>
        </p:nvSpPr>
        <p:spPr>
          <a:xfrm>
            <a:off x="9226355" y="5564602"/>
            <a:ext cx="2321125" cy="779444"/>
          </a:xfrm>
          <a:prstGeom prst="rect">
            <a:avLst/>
          </a:prstGeom>
          <a:noFill/>
        </p:spPr>
        <p:txBody>
          <a:bodyPr wrap="square" anchor="ctr">
            <a:spAutoFit/>
          </a:bodyPr>
          <a:lstStyle/>
          <a:p>
            <a:pPr algn="ctr">
              <a:lnSpc>
                <a:spcPct val="115000"/>
              </a:lnSpc>
              <a:spcAft>
                <a:spcPts val="1000"/>
              </a:spcAft>
            </a:pPr>
            <a:r>
              <a:rPr lang="es-CO" sz="2000" b="1" dirty="0" err="1">
                <a:solidFill>
                  <a:schemeClr val="accent1"/>
                </a:solidFill>
                <a:latin typeface="Calibri" panose="020F0502020204030204" pitchFamily="34" charset="0"/>
                <a:ea typeface="Calibri" panose="020F0502020204030204" pitchFamily="34" charset="0"/>
                <a:cs typeface="Times New Roman" panose="02020603050405020304" pitchFamily="18" charset="0"/>
              </a:rPr>
              <a:t>Document</a:t>
            </a:r>
            <a:r>
              <a:rPr lang="es-CO" sz="2000" b="1"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 </a:t>
            </a:r>
            <a:r>
              <a:rPr lang="es-CO" sz="2000" b="1" dirty="0" err="1">
                <a:solidFill>
                  <a:schemeClr val="accent1"/>
                </a:solidFill>
                <a:latin typeface="Calibri" panose="020F0502020204030204" pitchFamily="34" charset="0"/>
                <a:ea typeface="Calibri" panose="020F0502020204030204" pitchFamily="34" charset="0"/>
                <a:cs typeface="Times New Roman" panose="02020603050405020304" pitchFamily="18" charset="0"/>
              </a:rPr>
              <a:t>classification</a:t>
            </a:r>
            <a:endParaRPr lang="es-CO" sz="20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3" name="Rectángulo 22">
            <a:extLst>
              <a:ext uri="{FF2B5EF4-FFF2-40B4-BE49-F238E27FC236}">
                <a16:creationId xmlns:a16="http://schemas.microsoft.com/office/drawing/2014/main" id="{60BBAA3A-A04F-44CB-9C90-5376E13EE0AE}"/>
              </a:ext>
            </a:extLst>
          </p:cNvPr>
          <p:cNvSpPr/>
          <p:nvPr/>
        </p:nvSpPr>
        <p:spPr>
          <a:xfrm>
            <a:off x="6436968" y="5564602"/>
            <a:ext cx="2321125" cy="425501"/>
          </a:xfrm>
          <a:prstGeom prst="rect">
            <a:avLst/>
          </a:prstGeom>
          <a:noFill/>
        </p:spPr>
        <p:txBody>
          <a:bodyPr wrap="square" anchor="ctr">
            <a:spAutoFit/>
          </a:bodyPr>
          <a:lstStyle/>
          <a:p>
            <a:pPr algn="ctr">
              <a:lnSpc>
                <a:spcPct val="115000"/>
              </a:lnSpc>
              <a:spcAft>
                <a:spcPts val="1000"/>
              </a:spcAft>
            </a:pPr>
            <a:r>
              <a:rPr lang="es-CO" sz="2000" b="1"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Text </a:t>
            </a:r>
            <a:r>
              <a:rPr lang="es-CO" sz="2000" b="1" dirty="0" err="1">
                <a:solidFill>
                  <a:schemeClr val="accent1"/>
                </a:solidFill>
                <a:latin typeface="Calibri" panose="020F0502020204030204" pitchFamily="34" charset="0"/>
                <a:ea typeface="Calibri" panose="020F0502020204030204" pitchFamily="34" charset="0"/>
                <a:cs typeface="Times New Roman" panose="02020603050405020304" pitchFamily="18" charset="0"/>
              </a:rPr>
              <a:t>prediction</a:t>
            </a:r>
            <a:endParaRPr lang="es-CO" sz="20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4" name="Gráfico 23" descr="Lupa">
            <a:extLst>
              <a:ext uri="{FF2B5EF4-FFF2-40B4-BE49-F238E27FC236}">
                <a16:creationId xmlns:a16="http://schemas.microsoft.com/office/drawing/2014/main" id="{A1400C2D-F5B8-43F9-BBB1-363EADA427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08238" y="927972"/>
            <a:ext cx="755703" cy="755703"/>
          </a:xfrm>
          <a:prstGeom prst="rect">
            <a:avLst/>
          </a:prstGeom>
        </p:spPr>
      </p:pic>
      <p:pic>
        <p:nvPicPr>
          <p:cNvPr id="26" name="Gráfico 25" descr="Cabeza con engranajes">
            <a:extLst>
              <a:ext uri="{FF2B5EF4-FFF2-40B4-BE49-F238E27FC236}">
                <a16:creationId xmlns:a16="http://schemas.microsoft.com/office/drawing/2014/main" id="{F503CAAB-26A4-4679-9520-F39B3EF226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9679" y="874946"/>
            <a:ext cx="755703" cy="755703"/>
          </a:xfrm>
          <a:prstGeom prst="rect">
            <a:avLst/>
          </a:prstGeom>
        </p:spPr>
      </p:pic>
      <p:pic>
        <p:nvPicPr>
          <p:cNvPr id="28" name="Gráfico 27" descr="Filtro">
            <a:extLst>
              <a:ext uri="{FF2B5EF4-FFF2-40B4-BE49-F238E27FC236}">
                <a16:creationId xmlns:a16="http://schemas.microsoft.com/office/drawing/2014/main" id="{2CEE3476-0C6E-4C90-AFA9-1612839C8E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8440" y="927971"/>
            <a:ext cx="755703" cy="755703"/>
          </a:xfrm>
          <a:prstGeom prst="rect">
            <a:avLst/>
          </a:prstGeom>
        </p:spPr>
      </p:pic>
      <p:pic>
        <p:nvPicPr>
          <p:cNvPr id="30" name="Gráfico 29" descr="Puzzle">
            <a:extLst>
              <a:ext uri="{FF2B5EF4-FFF2-40B4-BE49-F238E27FC236}">
                <a16:creationId xmlns:a16="http://schemas.microsoft.com/office/drawing/2014/main" id="{A24B3B11-304E-4CB5-B25C-0D21A9A7B4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96797" y="924511"/>
            <a:ext cx="755703" cy="755703"/>
          </a:xfrm>
          <a:prstGeom prst="rect">
            <a:avLst/>
          </a:prstGeom>
        </p:spPr>
      </p:pic>
    </p:spTree>
    <p:extLst>
      <p:ext uri="{BB962C8B-B14F-4D97-AF65-F5344CB8AC3E}">
        <p14:creationId xmlns:p14="http://schemas.microsoft.com/office/powerpoint/2010/main" val="2881933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24">
            <a:extLst>
              <a:ext uri="{FF2B5EF4-FFF2-40B4-BE49-F238E27FC236}">
                <a16:creationId xmlns:a16="http://schemas.microsoft.com/office/drawing/2014/main" id="{20F819A8-8A94-461B-86F9-C47A5A6D3B52}"/>
              </a:ext>
            </a:extLst>
          </p:cNvPr>
          <p:cNvSpPr>
            <a:spLocks noGrp="1"/>
          </p:cNvSpPr>
          <p:nvPr>
            <p:ph type="title"/>
          </p:nvPr>
        </p:nvSpPr>
        <p:spPr/>
        <p:txBody>
          <a:bodyPr/>
          <a:lstStyle/>
          <a:p>
            <a:r>
              <a:rPr lang="es-CO" dirty="0"/>
              <a:t>¿Cuáles desafíos nos pone la minería de texto?</a:t>
            </a:r>
          </a:p>
        </p:txBody>
      </p:sp>
      <p:pic>
        <p:nvPicPr>
          <p:cNvPr id="4" name="Marcador de posición de imagen 3" descr="Imagen que contiene captura de pantalla&#10;&#10;Descripción generada automáticamente">
            <a:extLst>
              <a:ext uri="{FF2B5EF4-FFF2-40B4-BE49-F238E27FC236}">
                <a16:creationId xmlns:a16="http://schemas.microsoft.com/office/drawing/2014/main" id="{8B165BF6-C78F-4D30-9B9C-17764373F605}"/>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5455" r="25455"/>
          <a:stretch>
            <a:fillRect/>
          </a:stretch>
        </p:blipFill>
        <p:spPr/>
      </p:pic>
    </p:spTree>
    <p:extLst>
      <p:ext uri="{BB962C8B-B14F-4D97-AF65-F5344CB8AC3E}">
        <p14:creationId xmlns:p14="http://schemas.microsoft.com/office/powerpoint/2010/main" val="2060027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b="1" dirty="0"/>
              <a:t>Trabajar con </a:t>
            </a:r>
            <a:r>
              <a:rPr lang="es-CO" b="1" dirty="0" err="1"/>
              <a:t>text</a:t>
            </a:r>
            <a:r>
              <a:rPr lang="es-CO" b="1" dirty="0"/>
              <a:t> </a:t>
            </a:r>
            <a:r>
              <a:rPr lang="es-CO" b="1" dirty="0" err="1"/>
              <a:t>mining</a:t>
            </a:r>
            <a:r>
              <a:rPr lang="es-CO" b="1" dirty="0"/>
              <a:t>, una tarea </a:t>
            </a:r>
            <a:r>
              <a:rPr lang="es-CO" b="1" dirty="0" err="1"/>
              <a:t>multiskills</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13</a:t>
            </a:fld>
            <a:endParaRPr lang="it-IT" dirty="0"/>
          </a:p>
        </p:txBody>
      </p:sp>
      <p:sp>
        <p:nvSpPr>
          <p:cNvPr id="13" name="Rectángulo 12">
            <a:extLst>
              <a:ext uri="{FF2B5EF4-FFF2-40B4-BE49-F238E27FC236}">
                <a16:creationId xmlns:a16="http://schemas.microsoft.com/office/drawing/2014/main" id="{6D7AC30F-CEAE-4C63-B020-427BCA5F2AA9}"/>
              </a:ext>
            </a:extLst>
          </p:cNvPr>
          <p:cNvSpPr/>
          <p:nvPr/>
        </p:nvSpPr>
        <p:spPr>
          <a:xfrm>
            <a:off x="6351035" y="2493203"/>
            <a:ext cx="2232310" cy="351186"/>
          </a:xfrm>
          <a:prstGeom prst="rect">
            <a:avLst/>
          </a:prstGeom>
          <a:solidFill>
            <a:schemeClr val="accent1"/>
          </a:solidFill>
        </p:spPr>
        <p:txBody>
          <a:bodyPr wrap="square" anchor="ctr">
            <a:spAutoFit/>
          </a:bodyPr>
          <a:lstStyle/>
          <a:p>
            <a:pPr algn="ctr">
              <a:lnSpc>
                <a:spcPct val="115000"/>
              </a:lnSpc>
              <a:spcAft>
                <a:spcPts val="1000"/>
              </a:spcAft>
            </a:pPr>
            <a:r>
              <a:rPr lang="es-ES" sz="1600" b="1" dirty="0">
                <a:solidFill>
                  <a:schemeClr val="bg1"/>
                </a:solidFill>
                <a:latin typeface="Segoe UI" panose="020B0502040204020203" pitchFamily="34" charset="0"/>
                <a:cs typeface="Segoe UI" panose="020B0502040204020203" pitchFamily="34" charset="0"/>
              </a:rPr>
              <a:t>BIG DATA</a:t>
            </a:r>
          </a:p>
        </p:txBody>
      </p:sp>
      <p:sp>
        <p:nvSpPr>
          <p:cNvPr id="17" name="Rectángulo 16">
            <a:extLst>
              <a:ext uri="{FF2B5EF4-FFF2-40B4-BE49-F238E27FC236}">
                <a16:creationId xmlns:a16="http://schemas.microsoft.com/office/drawing/2014/main" id="{58466BC4-A9F9-4318-B409-C4C5B2186494}"/>
              </a:ext>
            </a:extLst>
          </p:cNvPr>
          <p:cNvSpPr/>
          <p:nvPr/>
        </p:nvSpPr>
        <p:spPr>
          <a:xfrm>
            <a:off x="6347116" y="3380552"/>
            <a:ext cx="2232309" cy="2616422"/>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La facilidad de almacenamiento, la masificación de experiencias, la complejidad de los fenómenos monitoreados estan produciendo enormes cantidades de datos</a:t>
            </a:r>
          </a:p>
        </p:txBody>
      </p:sp>
      <p:sp>
        <p:nvSpPr>
          <p:cNvPr id="19" name="Rectángulo 18">
            <a:extLst>
              <a:ext uri="{FF2B5EF4-FFF2-40B4-BE49-F238E27FC236}">
                <a16:creationId xmlns:a16="http://schemas.microsoft.com/office/drawing/2014/main" id="{19BCBE50-BBB3-4DC9-836D-69B39888E1D2}"/>
              </a:ext>
            </a:extLst>
          </p:cNvPr>
          <p:cNvSpPr/>
          <p:nvPr/>
        </p:nvSpPr>
        <p:spPr>
          <a:xfrm>
            <a:off x="3519612" y="2351627"/>
            <a:ext cx="2232310" cy="634341"/>
          </a:xfrm>
          <a:prstGeom prst="rect">
            <a:avLst/>
          </a:prstGeom>
          <a:solidFill>
            <a:schemeClr val="accent1"/>
          </a:solidFill>
        </p:spPr>
        <p:txBody>
          <a:bodyPr wrap="square" anchor="ctr">
            <a:spAutoFit/>
          </a:bodyPr>
          <a:lstStyle/>
          <a:p>
            <a:pPr algn="ctr">
              <a:lnSpc>
                <a:spcPct val="115000"/>
              </a:lnSpc>
              <a:spcAft>
                <a:spcPts val="1000"/>
              </a:spcAft>
            </a:pPr>
            <a:r>
              <a:rPr lang="es-ES" sz="1600" b="1" dirty="0">
                <a:solidFill>
                  <a:schemeClr val="bg1"/>
                </a:solidFill>
                <a:latin typeface="Segoe UI" panose="020B0502040204020203" pitchFamily="34" charset="0"/>
                <a:cs typeface="Segoe UI" panose="020B0502040204020203" pitchFamily="34" charset="0"/>
              </a:rPr>
              <a:t>NUEVOS FORMATOS DE ARCHIVOS</a:t>
            </a:r>
          </a:p>
        </p:txBody>
      </p:sp>
      <p:sp>
        <p:nvSpPr>
          <p:cNvPr id="21" name="Rectángulo 20">
            <a:extLst>
              <a:ext uri="{FF2B5EF4-FFF2-40B4-BE49-F238E27FC236}">
                <a16:creationId xmlns:a16="http://schemas.microsoft.com/office/drawing/2014/main" id="{A3D30365-0B7E-44DA-B5AC-890F61E76C5C}"/>
              </a:ext>
            </a:extLst>
          </p:cNvPr>
          <p:cNvSpPr/>
          <p:nvPr/>
        </p:nvSpPr>
        <p:spPr>
          <a:xfrm>
            <a:off x="3515693" y="3380552"/>
            <a:ext cx="2232309" cy="2899576"/>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Las grandes cantidades de datos, la velocidad requerida para su manipulación y la multiplicidad de accesos a los mismos han generado nuevos formatos de almacenamiento muy distintos a los clásicos</a:t>
            </a:r>
          </a:p>
        </p:txBody>
      </p:sp>
      <p:sp>
        <p:nvSpPr>
          <p:cNvPr id="22" name="Rectángulo 21">
            <a:extLst>
              <a:ext uri="{FF2B5EF4-FFF2-40B4-BE49-F238E27FC236}">
                <a16:creationId xmlns:a16="http://schemas.microsoft.com/office/drawing/2014/main" id="{8014D24A-35B3-4EC4-AED0-79CE59AF620F}"/>
              </a:ext>
            </a:extLst>
          </p:cNvPr>
          <p:cNvSpPr/>
          <p:nvPr/>
        </p:nvSpPr>
        <p:spPr>
          <a:xfrm>
            <a:off x="765343" y="2351627"/>
            <a:ext cx="2232310" cy="634341"/>
          </a:xfrm>
          <a:prstGeom prst="rect">
            <a:avLst/>
          </a:prstGeom>
          <a:solidFill>
            <a:schemeClr val="accent1"/>
          </a:solidFill>
        </p:spPr>
        <p:txBody>
          <a:bodyPr wrap="square" anchor="ctr">
            <a:spAutoFit/>
          </a:bodyPr>
          <a:lstStyle/>
          <a:p>
            <a:pPr algn="ctr">
              <a:lnSpc>
                <a:spcPct val="115000"/>
              </a:lnSpc>
              <a:spcAft>
                <a:spcPts val="1000"/>
              </a:spcAft>
            </a:pPr>
            <a:r>
              <a:rPr lang="es-ES" sz="1600" b="1" dirty="0">
                <a:solidFill>
                  <a:schemeClr val="bg1"/>
                </a:solidFill>
                <a:latin typeface="Segoe UI" panose="020B0502040204020203" pitchFamily="34" charset="0"/>
                <a:cs typeface="Segoe UI" panose="020B0502040204020203" pitchFamily="34" charset="0"/>
              </a:rPr>
              <a:t>NUEVAS FORMAS DE ACCESO</a:t>
            </a:r>
          </a:p>
        </p:txBody>
      </p:sp>
      <p:sp>
        <p:nvSpPr>
          <p:cNvPr id="23" name="Rectángulo 22">
            <a:extLst>
              <a:ext uri="{FF2B5EF4-FFF2-40B4-BE49-F238E27FC236}">
                <a16:creationId xmlns:a16="http://schemas.microsoft.com/office/drawing/2014/main" id="{6CB02996-EB26-4E53-A6BA-22DC99C8E182}"/>
              </a:ext>
            </a:extLst>
          </p:cNvPr>
          <p:cNvSpPr/>
          <p:nvPr/>
        </p:nvSpPr>
        <p:spPr>
          <a:xfrm>
            <a:off x="761424" y="3376737"/>
            <a:ext cx="2232309" cy="2899576"/>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La cantidad y complejidad de los datos requieren formas de acceso lo más directas posibles, es decir que pueden estar en nuestros programas de elaboración sin pasajes intermedios </a:t>
            </a:r>
          </a:p>
        </p:txBody>
      </p:sp>
      <p:pic>
        <p:nvPicPr>
          <p:cNvPr id="6" name="Gráfico 5" descr="Base de datos">
            <a:extLst>
              <a:ext uri="{FF2B5EF4-FFF2-40B4-BE49-F238E27FC236}">
                <a16:creationId xmlns:a16="http://schemas.microsoft.com/office/drawing/2014/main" id="{5A9551E5-0142-4ADE-8E77-B32A001D4C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06070" y="1205731"/>
            <a:ext cx="914400" cy="914400"/>
          </a:xfrm>
          <a:prstGeom prst="rect">
            <a:avLst/>
          </a:prstGeom>
        </p:spPr>
      </p:pic>
      <p:pic>
        <p:nvPicPr>
          <p:cNvPr id="9" name="Gráfico 8" descr="Informática en la nube">
            <a:extLst>
              <a:ext uri="{FF2B5EF4-FFF2-40B4-BE49-F238E27FC236}">
                <a16:creationId xmlns:a16="http://schemas.microsoft.com/office/drawing/2014/main" id="{6CF7954C-8AD2-4696-8807-1E4A8837B1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0378" y="1211868"/>
            <a:ext cx="914400" cy="914400"/>
          </a:xfrm>
          <a:prstGeom prst="rect">
            <a:avLst/>
          </a:prstGeom>
        </p:spPr>
      </p:pic>
      <p:sp>
        <p:nvSpPr>
          <p:cNvPr id="11" name="CuadroTexto 10">
            <a:extLst>
              <a:ext uri="{FF2B5EF4-FFF2-40B4-BE49-F238E27FC236}">
                <a16:creationId xmlns:a16="http://schemas.microsoft.com/office/drawing/2014/main" id="{9289428D-6553-43B5-8D8D-5EFC3B0853EF}"/>
              </a:ext>
            </a:extLst>
          </p:cNvPr>
          <p:cNvSpPr txBox="1"/>
          <p:nvPr/>
        </p:nvSpPr>
        <p:spPr>
          <a:xfrm>
            <a:off x="4032257" y="1351742"/>
            <a:ext cx="1188165" cy="584775"/>
          </a:xfrm>
          <a:prstGeom prst="rect">
            <a:avLst/>
          </a:prstGeom>
          <a:noFill/>
        </p:spPr>
        <p:txBody>
          <a:bodyPr wrap="square" rtlCol="0">
            <a:spAutoFit/>
          </a:bodyPr>
          <a:lstStyle/>
          <a:p>
            <a:pPr algn="ctr"/>
            <a:r>
              <a:rPr lang="it-IT" sz="3200" b="1" dirty="0">
                <a:ln w="28575">
                  <a:solidFill>
                    <a:schemeClr val="accent1"/>
                  </a:solidFill>
                </a:ln>
                <a:solidFill>
                  <a:schemeClr val="accent1"/>
                </a:solidFill>
                <a:latin typeface="Calibri" panose="020F0502020204030204" pitchFamily="34" charset="0"/>
                <a:cs typeface="Calibri" panose="020F0502020204030204" pitchFamily="34" charset="0"/>
              </a:rPr>
              <a:t>JSON</a:t>
            </a:r>
          </a:p>
        </p:txBody>
      </p:sp>
      <p:sp>
        <p:nvSpPr>
          <p:cNvPr id="14" name="Rectángulo 13">
            <a:extLst>
              <a:ext uri="{FF2B5EF4-FFF2-40B4-BE49-F238E27FC236}">
                <a16:creationId xmlns:a16="http://schemas.microsoft.com/office/drawing/2014/main" id="{555C3FA5-A108-412A-816C-94F26C0A5248}"/>
              </a:ext>
            </a:extLst>
          </p:cNvPr>
          <p:cNvSpPr/>
          <p:nvPr/>
        </p:nvSpPr>
        <p:spPr>
          <a:xfrm>
            <a:off x="9178538" y="2351627"/>
            <a:ext cx="2232310" cy="634341"/>
          </a:xfrm>
          <a:prstGeom prst="rect">
            <a:avLst/>
          </a:prstGeom>
          <a:solidFill>
            <a:schemeClr val="accent1"/>
          </a:solidFill>
        </p:spPr>
        <p:txBody>
          <a:bodyPr wrap="square" anchor="ctr">
            <a:spAutoFit/>
          </a:bodyPr>
          <a:lstStyle/>
          <a:p>
            <a:pPr algn="ctr">
              <a:lnSpc>
                <a:spcPct val="115000"/>
              </a:lnSpc>
              <a:spcAft>
                <a:spcPts val="1000"/>
              </a:spcAft>
            </a:pPr>
            <a:r>
              <a:rPr lang="es-ES" sz="1600" b="1" dirty="0">
                <a:solidFill>
                  <a:schemeClr val="bg1"/>
                </a:solidFill>
                <a:latin typeface="Segoe UI" panose="020B0502040204020203" pitchFamily="34" charset="0"/>
                <a:cs typeface="Segoe UI" panose="020B0502040204020203" pitchFamily="34" charset="0"/>
              </a:rPr>
              <a:t>DATOS NO CONVENCIONALES</a:t>
            </a:r>
          </a:p>
        </p:txBody>
      </p:sp>
      <p:sp>
        <p:nvSpPr>
          <p:cNvPr id="15" name="Rectángulo 14">
            <a:extLst>
              <a:ext uri="{FF2B5EF4-FFF2-40B4-BE49-F238E27FC236}">
                <a16:creationId xmlns:a16="http://schemas.microsoft.com/office/drawing/2014/main" id="{1BD0B5FA-C25B-4532-B4F5-808FC5079AF8}"/>
              </a:ext>
            </a:extLst>
          </p:cNvPr>
          <p:cNvSpPr/>
          <p:nvPr/>
        </p:nvSpPr>
        <p:spPr>
          <a:xfrm>
            <a:off x="9178538" y="3376737"/>
            <a:ext cx="2232309" cy="2333267"/>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El dato de texto es un dato cualitativo que tenemos que medir con técnicas cuantitativas. Hay que desarrollar técnicas propias para tratar este tipo de datos</a:t>
            </a:r>
          </a:p>
        </p:txBody>
      </p:sp>
      <p:sp>
        <p:nvSpPr>
          <p:cNvPr id="18" name="CuadroTexto 17">
            <a:extLst>
              <a:ext uri="{FF2B5EF4-FFF2-40B4-BE49-F238E27FC236}">
                <a16:creationId xmlns:a16="http://schemas.microsoft.com/office/drawing/2014/main" id="{05C73308-13C6-49F9-9BEE-B852DB6B73C5}"/>
              </a:ext>
            </a:extLst>
          </p:cNvPr>
          <p:cNvSpPr txBox="1"/>
          <p:nvPr/>
        </p:nvSpPr>
        <p:spPr>
          <a:xfrm>
            <a:off x="9424895" y="1351742"/>
            <a:ext cx="1739593" cy="1077218"/>
          </a:xfrm>
          <a:prstGeom prst="rect">
            <a:avLst/>
          </a:prstGeom>
          <a:noFill/>
        </p:spPr>
        <p:txBody>
          <a:bodyPr wrap="square" rtlCol="0">
            <a:spAutoFit/>
          </a:bodyPr>
          <a:lstStyle/>
          <a:p>
            <a:pPr algn="ctr"/>
            <a:r>
              <a:rPr lang="it-IT" sz="3200" b="1" dirty="0">
                <a:ln w="28575">
                  <a:solidFill>
                    <a:schemeClr val="accent1"/>
                  </a:solidFill>
                </a:ln>
                <a:solidFill>
                  <a:schemeClr val="accent1"/>
                </a:solidFill>
                <a:latin typeface="Calibri" panose="020F0502020204030204" pitchFamily="34" charset="0"/>
                <a:cs typeface="Calibri" panose="020F0502020204030204" pitchFamily="34" charset="0"/>
              </a:rPr>
              <a:t>ABC -&gt; 1</a:t>
            </a:r>
          </a:p>
        </p:txBody>
      </p:sp>
    </p:spTree>
    <p:extLst>
      <p:ext uri="{BB962C8B-B14F-4D97-AF65-F5344CB8AC3E}">
        <p14:creationId xmlns:p14="http://schemas.microsoft.com/office/powerpoint/2010/main" val="3638436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dirty="0"/>
              <a:t>Nuevas formas de </a:t>
            </a:r>
            <a:r>
              <a:rPr lang="es-CO" dirty="0" err="1"/>
              <a:t>de</a:t>
            </a:r>
            <a:r>
              <a:rPr lang="es-CO" dirty="0"/>
              <a:t> Data </a:t>
            </a:r>
            <a:r>
              <a:rPr lang="es-CO" dirty="0" err="1"/>
              <a:t>retrieval</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14</a:t>
            </a:fld>
            <a:endParaRPr lang="it-IT" dirty="0"/>
          </a:p>
        </p:txBody>
      </p:sp>
      <p:pic>
        <p:nvPicPr>
          <p:cNvPr id="8" name="Gráfico 7" descr="Peine">
            <a:extLst>
              <a:ext uri="{FF2B5EF4-FFF2-40B4-BE49-F238E27FC236}">
                <a16:creationId xmlns:a16="http://schemas.microsoft.com/office/drawing/2014/main" id="{2BA0B329-6887-461C-8145-531A23994B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2419" y="1514121"/>
            <a:ext cx="1005840" cy="1005840"/>
          </a:xfrm>
          <a:prstGeom prst="rect">
            <a:avLst/>
          </a:prstGeom>
        </p:spPr>
      </p:pic>
      <p:pic>
        <p:nvPicPr>
          <p:cNvPr id="10" name="Imagen 9">
            <a:extLst>
              <a:ext uri="{FF2B5EF4-FFF2-40B4-BE49-F238E27FC236}">
                <a16:creationId xmlns:a16="http://schemas.microsoft.com/office/drawing/2014/main" id="{1E1CC3DB-6FDB-4E12-BE82-5A82FE74C8CA}"/>
              </a:ext>
            </a:extLst>
          </p:cNvPr>
          <p:cNvPicPr>
            <a:picLocks noChangeAspect="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52850" y="1236119"/>
            <a:ext cx="2498948" cy="1561843"/>
          </a:xfrm>
          <a:prstGeom prst="rect">
            <a:avLst/>
          </a:prstGeom>
        </p:spPr>
      </p:pic>
      <p:sp>
        <p:nvSpPr>
          <p:cNvPr id="12" name="Rectángulo 11">
            <a:extLst>
              <a:ext uri="{FF2B5EF4-FFF2-40B4-BE49-F238E27FC236}">
                <a16:creationId xmlns:a16="http://schemas.microsoft.com/office/drawing/2014/main" id="{E0B86C3D-19F8-43B8-AB75-5B603808C328}"/>
              </a:ext>
            </a:extLst>
          </p:cNvPr>
          <p:cNvSpPr/>
          <p:nvPr/>
        </p:nvSpPr>
        <p:spPr>
          <a:xfrm>
            <a:off x="8001422" y="2813581"/>
            <a:ext cx="2321125"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WEB SCRAPING</a:t>
            </a:r>
            <a:endParaRPr lang="es-CO" sz="1600"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
        <p:nvSpPr>
          <p:cNvPr id="13" name="Rectángulo 12">
            <a:extLst>
              <a:ext uri="{FF2B5EF4-FFF2-40B4-BE49-F238E27FC236}">
                <a16:creationId xmlns:a16="http://schemas.microsoft.com/office/drawing/2014/main" id="{BBA214F0-354B-4C18-B5F7-61A7BCED40B5}"/>
              </a:ext>
            </a:extLst>
          </p:cNvPr>
          <p:cNvSpPr/>
          <p:nvPr/>
        </p:nvSpPr>
        <p:spPr>
          <a:xfrm>
            <a:off x="2341762" y="2813581"/>
            <a:ext cx="2321125"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API</a:t>
            </a:r>
            <a:endParaRPr lang="es-CO" sz="1600"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
        <p:nvSpPr>
          <p:cNvPr id="14" name="Rectángulo 13">
            <a:extLst>
              <a:ext uri="{FF2B5EF4-FFF2-40B4-BE49-F238E27FC236}">
                <a16:creationId xmlns:a16="http://schemas.microsoft.com/office/drawing/2014/main" id="{7643D125-6356-43CF-9330-627151010971}"/>
              </a:ext>
            </a:extLst>
          </p:cNvPr>
          <p:cNvSpPr/>
          <p:nvPr/>
        </p:nvSpPr>
        <p:spPr>
          <a:xfrm>
            <a:off x="7886259" y="3863927"/>
            <a:ext cx="2533590" cy="1766959"/>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Es un método que nos permite utilizar el código fuente de páginas web para tomar datos y organizarlos en base de datos</a:t>
            </a:r>
          </a:p>
        </p:txBody>
      </p:sp>
      <p:sp>
        <p:nvSpPr>
          <p:cNvPr id="11" name="Llaves 10">
            <a:extLst>
              <a:ext uri="{FF2B5EF4-FFF2-40B4-BE49-F238E27FC236}">
                <a16:creationId xmlns:a16="http://schemas.microsoft.com/office/drawing/2014/main" id="{0D568B52-3F32-4E43-8D7B-D2D0CB64B2A5}"/>
              </a:ext>
            </a:extLst>
          </p:cNvPr>
          <p:cNvSpPr/>
          <p:nvPr/>
        </p:nvSpPr>
        <p:spPr bwMode="auto">
          <a:xfrm>
            <a:off x="7536200" y="3789050"/>
            <a:ext cx="3239447" cy="1912950"/>
          </a:xfrm>
          <a:prstGeom prst="bracePair">
            <a:avLst>
              <a:gd name="adj" fmla="val 6702"/>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21" name="Rectángulo 20">
            <a:extLst>
              <a:ext uri="{FF2B5EF4-FFF2-40B4-BE49-F238E27FC236}">
                <a16:creationId xmlns:a16="http://schemas.microsoft.com/office/drawing/2014/main" id="{8F33A51D-57D8-4ECF-AF0A-98389B85EAEB}"/>
              </a:ext>
            </a:extLst>
          </p:cNvPr>
          <p:cNvSpPr/>
          <p:nvPr/>
        </p:nvSpPr>
        <p:spPr>
          <a:xfrm>
            <a:off x="2246997" y="3720469"/>
            <a:ext cx="2533590" cy="2050113"/>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err="1">
                <a:solidFill>
                  <a:schemeClr val="accent1">
                    <a:lumMod val="50000"/>
                  </a:schemeClr>
                </a:solidFill>
                <a:latin typeface="Segoe UI" panose="020B0502040204020203" pitchFamily="34" charset="0"/>
                <a:cs typeface="Segoe UI" panose="020B0502040204020203" pitchFamily="34" charset="0"/>
              </a:rPr>
              <a:t>Application</a:t>
            </a:r>
            <a:r>
              <a:rPr lang="es-ES" sz="1600" dirty="0">
                <a:solidFill>
                  <a:schemeClr val="accent1">
                    <a:lumMod val="50000"/>
                  </a:schemeClr>
                </a:solidFill>
                <a:latin typeface="Segoe UI" panose="020B0502040204020203" pitchFamily="34" charset="0"/>
                <a:cs typeface="Segoe UI" panose="020B0502040204020203" pitchFamily="34" charset="0"/>
              </a:rPr>
              <a:t> </a:t>
            </a:r>
            <a:r>
              <a:rPr lang="es-ES" sz="1600" dirty="0" err="1">
                <a:solidFill>
                  <a:schemeClr val="accent1">
                    <a:lumMod val="50000"/>
                  </a:schemeClr>
                </a:solidFill>
                <a:latin typeface="Segoe UI" panose="020B0502040204020203" pitchFamily="34" charset="0"/>
                <a:cs typeface="Segoe UI" panose="020B0502040204020203" pitchFamily="34" charset="0"/>
              </a:rPr>
              <a:t>Programming</a:t>
            </a:r>
            <a:r>
              <a:rPr lang="es-ES" sz="1600" dirty="0">
                <a:solidFill>
                  <a:schemeClr val="accent1">
                    <a:lumMod val="50000"/>
                  </a:schemeClr>
                </a:solidFill>
                <a:latin typeface="Segoe UI" panose="020B0502040204020203" pitchFamily="34" charset="0"/>
                <a:cs typeface="Segoe UI" panose="020B0502040204020203" pitchFamily="34" charset="0"/>
              </a:rPr>
              <a:t> Interface son un conjunto de reglas y especificaciones que las aplicaciones pueden seguir para comunicarse entre ellas</a:t>
            </a:r>
          </a:p>
        </p:txBody>
      </p:sp>
      <p:sp>
        <p:nvSpPr>
          <p:cNvPr id="23" name="Llaves 22">
            <a:extLst>
              <a:ext uri="{FF2B5EF4-FFF2-40B4-BE49-F238E27FC236}">
                <a16:creationId xmlns:a16="http://schemas.microsoft.com/office/drawing/2014/main" id="{23A959FD-53D3-4655-A934-59D04F2BB94A}"/>
              </a:ext>
            </a:extLst>
          </p:cNvPr>
          <p:cNvSpPr/>
          <p:nvPr/>
        </p:nvSpPr>
        <p:spPr bwMode="auto">
          <a:xfrm>
            <a:off x="1873670" y="3789050"/>
            <a:ext cx="3239447" cy="1912950"/>
          </a:xfrm>
          <a:prstGeom prst="bracePair">
            <a:avLst>
              <a:gd name="adj" fmla="val 6702"/>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Tree>
    <p:extLst>
      <p:ext uri="{BB962C8B-B14F-4D97-AF65-F5344CB8AC3E}">
        <p14:creationId xmlns:p14="http://schemas.microsoft.com/office/powerpoint/2010/main" val="4071502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n-US" dirty="0"/>
              <a:t>Web scraping</a:t>
            </a:r>
            <a:endParaRPr lang="en-US"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15</a:t>
            </a:fld>
            <a:endParaRPr lang="it-IT" dirty="0"/>
          </a:p>
        </p:txBody>
      </p:sp>
      <p:pic>
        <p:nvPicPr>
          <p:cNvPr id="6" name="Imagen 5">
            <a:extLst>
              <a:ext uri="{FF2B5EF4-FFF2-40B4-BE49-F238E27FC236}">
                <a16:creationId xmlns:a16="http://schemas.microsoft.com/office/drawing/2014/main" id="{89C8C85F-2087-4317-823B-7B38F00ECCF6}"/>
              </a:ext>
            </a:extLst>
          </p:cNvPr>
          <p:cNvPicPr>
            <a:picLocks noChangeAspect="1"/>
          </p:cNvPicPr>
          <p:nvPr/>
        </p:nvPicPr>
        <p:blipFill rotWithShape="1">
          <a:blip r:embed="rId2">
            <a:extLst>
              <a:ext uri="{28A0092B-C50C-407E-A947-70E740481C1C}">
                <a14:useLocalDpi xmlns:a14="http://schemas.microsoft.com/office/drawing/2010/main" val="0"/>
              </a:ext>
            </a:extLst>
          </a:blip>
          <a:srcRect t="4849" r="45671" b="19550"/>
          <a:stretch/>
        </p:blipFill>
        <p:spPr>
          <a:xfrm>
            <a:off x="551230" y="1700760"/>
            <a:ext cx="5474210" cy="4284893"/>
          </a:xfrm>
          <a:prstGeom prst="rect">
            <a:avLst/>
          </a:prstGeom>
        </p:spPr>
      </p:pic>
      <p:sp>
        <p:nvSpPr>
          <p:cNvPr id="4" name="Forma libre: forma 3">
            <a:extLst>
              <a:ext uri="{FF2B5EF4-FFF2-40B4-BE49-F238E27FC236}">
                <a16:creationId xmlns:a16="http://schemas.microsoft.com/office/drawing/2014/main" id="{D8D94C9D-FED6-46D7-9613-3A6E26EBCB57}"/>
              </a:ext>
            </a:extLst>
          </p:cNvPr>
          <p:cNvSpPr/>
          <p:nvPr/>
        </p:nvSpPr>
        <p:spPr bwMode="auto">
          <a:xfrm>
            <a:off x="3791680" y="717059"/>
            <a:ext cx="4721290" cy="830991"/>
          </a:xfrm>
          <a:custGeom>
            <a:avLst/>
            <a:gdLst>
              <a:gd name="connsiteX0" fmla="*/ 0 w 4721290"/>
              <a:gd name="connsiteY0" fmla="*/ 830991 h 830991"/>
              <a:gd name="connsiteX1" fmla="*/ 2752531 w 4721290"/>
              <a:gd name="connsiteY1" fmla="*/ 567 h 830991"/>
              <a:gd name="connsiteX2" fmla="*/ 4721290 w 4721290"/>
              <a:gd name="connsiteY2" fmla="*/ 728354 h 830991"/>
            </a:gdLst>
            <a:ahLst/>
            <a:cxnLst>
              <a:cxn ang="0">
                <a:pos x="connsiteX0" y="connsiteY0"/>
              </a:cxn>
              <a:cxn ang="0">
                <a:pos x="connsiteX1" y="connsiteY1"/>
              </a:cxn>
              <a:cxn ang="0">
                <a:pos x="connsiteX2" y="connsiteY2"/>
              </a:cxn>
            </a:cxnLst>
            <a:rect l="l" t="t" r="r" b="b"/>
            <a:pathLst>
              <a:path w="4721290" h="830991">
                <a:moveTo>
                  <a:pt x="0" y="830991"/>
                </a:moveTo>
                <a:cubicBezTo>
                  <a:pt x="982824" y="424332"/>
                  <a:pt x="1965649" y="17673"/>
                  <a:pt x="2752531" y="567"/>
                </a:cubicBezTo>
                <a:cubicBezTo>
                  <a:pt x="3539413" y="-16539"/>
                  <a:pt x="4130351" y="355907"/>
                  <a:pt x="4721290" y="728354"/>
                </a:cubicBezTo>
              </a:path>
            </a:pathLst>
          </a:custGeom>
          <a:noFill/>
          <a:ln w="28575" cap="flat" cmpd="sng" algn="ctr">
            <a:solidFill>
              <a:schemeClr val="accent2"/>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200" b="0" i="0" u="none" strike="noStrike" cap="none" normalizeH="0" baseline="0">
              <a:ln>
                <a:noFill/>
              </a:ln>
              <a:solidFill>
                <a:srgbClr val="505050"/>
              </a:solidFill>
              <a:effectLst/>
              <a:latin typeface="Arial" charset="0"/>
              <a:ea typeface="ＭＳ Ｐゴシック" pitchFamily="84" charset="-128"/>
              <a:cs typeface="Arial" charset="0"/>
            </a:endParaRPr>
          </a:p>
        </p:txBody>
      </p:sp>
      <p:pic>
        <p:nvPicPr>
          <p:cNvPr id="5" name="Imagen 4">
            <a:extLst>
              <a:ext uri="{FF2B5EF4-FFF2-40B4-BE49-F238E27FC236}">
                <a16:creationId xmlns:a16="http://schemas.microsoft.com/office/drawing/2014/main" id="{1F201462-CEE8-425B-8599-99E578C58E3C}"/>
              </a:ext>
            </a:extLst>
          </p:cNvPr>
          <p:cNvPicPr>
            <a:picLocks noChangeAspect="1"/>
          </p:cNvPicPr>
          <p:nvPr/>
        </p:nvPicPr>
        <p:blipFill>
          <a:blip r:embed="rId3"/>
          <a:stretch>
            <a:fillRect/>
          </a:stretch>
        </p:blipFill>
        <p:spPr>
          <a:xfrm>
            <a:off x="6575044" y="1764706"/>
            <a:ext cx="5544063" cy="3328588"/>
          </a:xfrm>
          <a:prstGeom prst="rect">
            <a:avLst/>
          </a:prstGeom>
        </p:spPr>
      </p:pic>
    </p:spTree>
    <p:extLst>
      <p:ext uri="{BB962C8B-B14F-4D97-AF65-F5344CB8AC3E}">
        <p14:creationId xmlns:p14="http://schemas.microsoft.com/office/powerpoint/2010/main" val="2375374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Data </a:t>
            </a:r>
            <a:r>
              <a:rPr lang="es-CO" dirty="0" err="1"/>
              <a:t>retrieval</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16</a:t>
            </a:fld>
            <a:endParaRPr lang="it-IT" dirty="0"/>
          </a:p>
        </p:txBody>
      </p:sp>
      <p:pic>
        <p:nvPicPr>
          <p:cNvPr id="6" name="Imagen 5">
            <a:extLst>
              <a:ext uri="{FF2B5EF4-FFF2-40B4-BE49-F238E27FC236}">
                <a16:creationId xmlns:a16="http://schemas.microsoft.com/office/drawing/2014/main" id="{70D33359-07E4-4063-8769-C0CC9F27889E}"/>
              </a:ext>
            </a:extLst>
          </p:cNvPr>
          <p:cNvPicPr>
            <a:picLocks noChangeAspect="1"/>
          </p:cNvPicPr>
          <p:nvPr/>
        </p:nvPicPr>
        <p:blipFill>
          <a:blip r:embed="rId2"/>
          <a:stretch>
            <a:fillRect/>
          </a:stretch>
        </p:blipFill>
        <p:spPr>
          <a:xfrm>
            <a:off x="4943840" y="3681035"/>
            <a:ext cx="2225070" cy="2232310"/>
          </a:xfrm>
          <a:prstGeom prst="rect">
            <a:avLst/>
          </a:prstGeom>
        </p:spPr>
      </p:pic>
      <p:pic>
        <p:nvPicPr>
          <p:cNvPr id="11" name="Gráfico 10" descr="Internet">
            <a:extLst>
              <a:ext uri="{FF2B5EF4-FFF2-40B4-BE49-F238E27FC236}">
                <a16:creationId xmlns:a16="http://schemas.microsoft.com/office/drawing/2014/main" id="{29F860FA-9AD1-4333-809C-58A92DB088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330" y="1591058"/>
            <a:ext cx="2016280" cy="2016280"/>
          </a:xfrm>
          <a:prstGeom prst="rect">
            <a:avLst/>
          </a:prstGeom>
        </p:spPr>
      </p:pic>
      <p:cxnSp>
        <p:nvCxnSpPr>
          <p:cNvPr id="13" name="Conector recto de flecha 12">
            <a:extLst>
              <a:ext uri="{FF2B5EF4-FFF2-40B4-BE49-F238E27FC236}">
                <a16:creationId xmlns:a16="http://schemas.microsoft.com/office/drawing/2014/main" id="{A1A0C9EC-DAC6-404A-B3C7-B13AA994D6E7}"/>
              </a:ext>
            </a:extLst>
          </p:cNvPr>
          <p:cNvCxnSpPr>
            <a:cxnSpLocks/>
          </p:cNvCxnSpPr>
          <p:nvPr/>
        </p:nvCxnSpPr>
        <p:spPr bwMode="auto">
          <a:xfrm>
            <a:off x="2711530" y="3717040"/>
            <a:ext cx="1769404" cy="1037321"/>
          </a:xfrm>
          <a:prstGeom prst="straightConnector1">
            <a:avLst/>
          </a:prstGeom>
          <a:noFill/>
          <a:ln w="38100" cap="flat" cmpd="sng" algn="ctr">
            <a:solidFill>
              <a:schemeClr val="accent1"/>
            </a:solidFill>
            <a:prstDash val="solid"/>
            <a:round/>
            <a:headEnd type="none" w="med" len="med"/>
            <a:tailEnd type="triangle"/>
          </a:ln>
          <a:effectLst/>
        </p:spPr>
      </p:cxnSp>
      <p:cxnSp>
        <p:nvCxnSpPr>
          <p:cNvPr id="15" name="Conector recto de flecha 14">
            <a:extLst>
              <a:ext uri="{FF2B5EF4-FFF2-40B4-BE49-F238E27FC236}">
                <a16:creationId xmlns:a16="http://schemas.microsoft.com/office/drawing/2014/main" id="{333EEF57-E384-4C9E-A379-8CD7EA738EB2}"/>
              </a:ext>
            </a:extLst>
          </p:cNvPr>
          <p:cNvCxnSpPr>
            <a:cxnSpLocks/>
          </p:cNvCxnSpPr>
          <p:nvPr/>
        </p:nvCxnSpPr>
        <p:spPr bwMode="auto">
          <a:xfrm flipV="1">
            <a:off x="7631816" y="3483766"/>
            <a:ext cx="1665451" cy="1087413"/>
          </a:xfrm>
          <a:prstGeom prst="straightConnector1">
            <a:avLst/>
          </a:prstGeom>
          <a:noFill/>
          <a:ln w="38100" cap="flat" cmpd="sng" algn="ctr">
            <a:solidFill>
              <a:schemeClr val="accent1"/>
            </a:solidFill>
            <a:prstDash val="solid"/>
            <a:round/>
            <a:headEnd type="none" w="med" len="med"/>
            <a:tailEnd type="triangle"/>
          </a:ln>
          <a:effectLst/>
        </p:spPr>
      </p:cxnSp>
      <p:pic>
        <p:nvPicPr>
          <p:cNvPr id="2050" name="Picture 2" descr="Resultado de imagen para rstudio">
            <a:extLst>
              <a:ext uri="{FF2B5EF4-FFF2-40B4-BE49-F238E27FC236}">
                <a16:creationId xmlns:a16="http://schemas.microsoft.com/office/drawing/2014/main" id="{E25A4831-26B0-40C1-9361-6E5E212CD26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52480" y="1843093"/>
            <a:ext cx="1512210" cy="151221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ector recto de flecha 17">
            <a:extLst>
              <a:ext uri="{FF2B5EF4-FFF2-40B4-BE49-F238E27FC236}">
                <a16:creationId xmlns:a16="http://schemas.microsoft.com/office/drawing/2014/main" id="{4A4C84E3-C1E5-4DBA-A175-9B6473008C49}"/>
              </a:ext>
            </a:extLst>
          </p:cNvPr>
          <p:cNvCxnSpPr>
            <a:cxnSpLocks/>
          </p:cNvCxnSpPr>
          <p:nvPr/>
        </p:nvCxnSpPr>
        <p:spPr bwMode="auto">
          <a:xfrm>
            <a:off x="3287610" y="2492870"/>
            <a:ext cx="6048840" cy="0"/>
          </a:xfrm>
          <a:prstGeom prst="straightConnector1">
            <a:avLst/>
          </a:prstGeom>
          <a:noFill/>
          <a:ln w="38100" cap="flat" cmpd="sng" algn="ctr">
            <a:solidFill>
              <a:schemeClr val="accent1"/>
            </a:solidFill>
            <a:prstDash val="solid"/>
            <a:round/>
            <a:headEnd type="none" w="med" len="med"/>
            <a:tailEnd type="triangle"/>
          </a:ln>
          <a:effectLst/>
        </p:spPr>
      </p:cxnSp>
      <p:pic>
        <p:nvPicPr>
          <p:cNvPr id="20" name="Gráfico 19" descr="Cerrar">
            <a:extLst>
              <a:ext uri="{FF2B5EF4-FFF2-40B4-BE49-F238E27FC236}">
                <a16:creationId xmlns:a16="http://schemas.microsoft.com/office/drawing/2014/main" id="{1C56619A-0A3E-41CE-BB70-A5C0E2218E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19920" y="4297161"/>
            <a:ext cx="914400" cy="914400"/>
          </a:xfrm>
          <a:prstGeom prst="rect">
            <a:avLst/>
          </a:prstGeom>
        </p:spPr>
      </p:pic>
    </p:spTree>
    <p:extLst>
      <p:ext uri="{BB962C8B-B14F-4D97-AF65-F5344CB8AC3E}">
        <p14:creationId xmlns:p14="http://schemas.microsoft.com/office/powerpoint/2010/main" val="1293914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Nuevos formatos</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17</a:t>
            </a:fld>
            <a:endParaRPr lang="it-IT" dirty="0"/>
          </a:p>
        </p:txBody>
      </p:sp>
      <p:pic>
        <p:nvPicPr>
          <p:cNvPr id="1026" name="Picture 2" descr="Resultado de imagen para xml json">
            <a:extLst>
              <a:ext uri="{FF2B5EF4-FFF2-40B4-BE49-F238E27FC236}">
                <a16:creationId xmlns:a16="http://schemas.microsoft.com/office/drawing/2014/main" id="{9D2494AE-F896-4474-9D47-5B5EC5B7A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75" y="1271588"/>
            <a:ext cx="6038850" cy="4314825"/>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7E79DF09-8E07-4D99-8D71-7CF0010F8F07}"/>
              </a:ext>
            </a:extLst>
          </p:cNvPr>
          <p:cNvSpPr txBox="1"/>
          <p:nvPr/>
        </p:nvSpPr>
        <p:spPr>
          <a:xfrm>
            <a:off x="10470607" y="95503"/>
            <a:ext cx="1188165" cy="369332"/>
          </a:xfrm>
          <a:prstGeom prst="rect">
            <a:avLst/>
          </a:prstGeom>
          <a:noFill/>
        </p:spPr>
        <p:txBody>
          <a:bodyPr wrap="square" rtlCol="0">
            <a:spAutoFit/>
          </a:bodyPr>
          <a:lstStyle/>
          <a:p>
            <a:pPr algn="ctr"/>
            <a:r>
              <a:rPr lang="it-IT" sz="1800" b="1" dirty="0">
                <a:ln w="28575">
                  <a:solidFill>
                    <a:schemeClr val="accent1"/>
                  </a:solidFill>
                </a:ln>
                <a:solidFill>
                  <a:schemeClr val="accent1"/>
                </a:solidFill>
                <a:latin typeface="Calibri" panose="020F0502020204030204" pitchFamily="34" charset="0"/>
                <a:cs typeface="Calibri" panose="020F0502020204030204" pitchFamily="34" charset="0"/>
              </a:rPr>
              <a:t>JSON</a:t>
            </a:r>
          </a:p>
        </p:txBody>
      </p:sp>
    </p:spTree>
    <p:extLst>
      <p:ext uri="{BB962C8B-B14F-4D97-AF65-F5344CB8AC3E}">
        <p14:creationId xmlns:p14="http://schemas.microsoft.com/office/powerpoint/2010/main" val="1515987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A049E3-C266-4CE9-9D4B-2E55C6DE9091}"/>
              </a:ext>
            </a:extLst>
          </p:cNvPr>
          <p:cNvSpPr>
            <a:spLocks noGrp="1"/>
          </p:cNvSpPr>
          <p:nvPr>
            <p:ph type="title"/>
          </p:nvPr>
        </p:nvSpPr>
        <p:spPr/>
        <p:txBody>
          <a:bodyPr/>
          <a:lstStyle/>
          <a:p>
            <a:r>
              <a:rPr lang="es-CO" dirty="0"/>
              <a:t>Big data</a:t>
            </a:r>
            <a:endParaRPr lang="it-IT" dirty="0"/>
          </a:p>
        </p:txBody>
      </p:sp>
      <p:sp>
        <p:nvSpPr>
          <p:cNvPr id="3" name="Marcador de número de diapositiva 2">
            <a:extLst>
              <a:ext uri="{FF2B5EF4-FFF2-40B4-BE49-F238E27FC236}">
                <a16:creationId xmlns:a16="http://schemas.microsoft.com/office/drawing/2014/main" id="{A71F2DEB-B3F5-46AC-937E-A7B42D9A1A98}"/>
              </a:ext>
            </a:extLst>
          </p:cNvPr>
          <p:cNvSpPr>
            <a:spLocks noGrp="1"/>
          </p:cNvSpPr>
          <p:nvPr>
            <p:ph type="sldNum" sz="quarter" idx="10"/>
          </p:nvPr>
        </p:nvSpPr>
        <p:spPr/>
        <p:txBody>
          <a:bodyPr/>
          <a:lstStyle/>
          <a:p>
            <a:pPr>
              <a:defRPr/>
            </a:pPr>
            <a:fld id="{5C12A3F3-78C8-448B-9D68-F99593E35AF6}" type="slidenum">
              <a:rPr lang="it-IT" smtClean="0"/>
              <a:pPr>
                <a:defRPr/>
              </a:pPr>
              <a:t>18</a:t>
            </a:fld>
            <a:endParaRPr lang="it-IT"/>
          </a:p>
        </p:txBody>
      </p:sp>
      <p:pic>
        <p:nvPicPr>
          <p:cNvPr id="12" name="Imagen 11">
            <a:extLst>
              <a:ext uri="{FF2B5EF4-FFF2-40B4-BE49-F238E27FC236}">
                <a16:creationId xmlns:a16="http://schemas.microsoft.com/office/drawing/2014/main" id="{5C3ACFCC-7C83-4A34-B7F5-2E1FB50BDB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089"/>
          <a:stretch/>
        </p:blipFill>
        <p:spPr>
          <a:xfrm>
            <a:off x="0" y="908650"/>
            <a:ext cx="6096000" cy="5949349"/>
          </a:xfrm>
          <a:prstGeom prst="rect">
            <a:avLst/>
          </a:prstGeom>
        </p:spPr>
      </p:pic>
      <p:sp>
        <p:nvSpPr>
          <p:cNvPr id="14" name="Rectángulo 13">
            <a:extLst>
              <a:ext uri="{FF2B5EF4-FFF2-40B4-BE49-F238E27FC236}">
                <a16:creationId xmlns:a16="http://schemas.microsoft.com/office/drawing/2014/main" id="{EE681B97-CC04-467D-BCDA-4473186AA701}"/>
              </a:ext>
            </a:extLst>
          </p:cNvPr>
          <p:cNvSpPr/>
          <p:nvPr/>
        </p:nvSpPr>
        <p:spPr>
          <a:xfrm>
            <a:off x="7370530" y="2996940"/>
            <a:ext cx="3785136" cy="1208279"/>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CO" sz="1600" dirty="0">
                <a:solidFill>
                  <a:schemeClr val="accent1">
                    <a:lumMod val="50000"/>
                  </a:schemeClr>
                </a:solidFill>
                <a:latin typeface="Segoe UI" panose="020B0502040204020203" pitchFamily="34" charset="0"/>
                <a:cs typeface="Segoe UI" panose="020B0502040204020203" pitchFamily="34" charset="0"/>
              </a:rPr>
              <a:t>La gestión de grandes cantidades de datos nos requiere de adoptar soluciones diferentes, tanto en termino de formatos como de tecnologías</a:t>
            </a:r>
          </a:p>
        </p:txBody>
      </p:sp>
    </p:spTree>
    <p:extLst>
      <p:ext uri="{BB962C8B-B14F-4D97-AF65-F5344CB8AC3E}">
        <p14:creationId xmlns:p14="http://schemas.microsoft.com/office/powerpoint/2010/main" val="2516410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A049E3-C266-4CE9-9D4B-2E55C6DE9091}"/>
              </a:ext>
            </a:extLst>
          </p:cNvPr>
          <p:cNvSpPr>
            <a:spLocks noGrp="1"/>
          </p:cNvSpPr>
          <p:nvPr>
            <p:ph type="title"/>
          </p:nvPr>
        </p:nvSpPr>
        <p:spPr/>
        <p:txBody>
          <a:bodyPr/>
          <a:lstStyle/>
          <a:p>
            <a:r>
              <a:rPr lang="es-CO" dirty="0"/>
              <a:t>Datos no convencionales: trabajar con texto</a:t>
            </a:r>
            <a:endParaRPr lang="it-IT" dirty="0"/>
          </a:p>
        </p:txBody>
      </p:sp>
      <p:sp>
        <p:nvSpPr>
          <p:cNvPr id="3" name="Marcador de número de diapositiva 2">
            <a:extLst>
              <a:ext uri="{FF2B5EF4-FFF2-40B4-BE49-F238E27FC236}">
                <a16:creationId xmlns:a16="http://schemas.microsoft.com/office/drawing/2014/main" id="{A71F2DEB-B3F5-46AC-937E-A7B42D9A1A98}"/>
              </a:ext>
            </a:extLst>
          </p:cNvPr>
          <p:cNvSpPr>
            <a:spLocks noGrp="1"/>
          </p:cNvSpPr>
          <p:nvPr>
            <p:ph type="sldNum" sz="quarter" idx="10"/>
          </p:nvPr>
        </p:nvSpPr>
        <p:spPr/>
        <p:txBody>
          <a:bodyPr/>
          <a:lstStyle/>
          <a:p>
            <a:pPr>
              <a:defRPr/>
            </a:pPr>
            <a:fld id="{5C12A3F3-78C8-448B-9D68-F99593E35AF6}" type="slidenum">
              <a:rPr lang="it-IT" smtClean="0"/>
              <a:pPr>
                <a:defRPr/>
              </a:pPr>
              <a:t>19</a:t>
            </a:fld>
            <a:endParaRPr lang="it-IT"/>
          </a:p>
        </p:txBody>
      </p:sp>
      <p:graphicFrame>
        <p:nvGraphicFramePr>
          <p:cNvPr id="4" name="Tabla 3">
            <a:extLst>
              <a:ext uri="{FF2B5EF4-FFF2-40B4-BE49-F238E27FC236}">
                <a16:creationId xmlns:a16="http://schemas.microsoft.com/office/drawing/2014/main" id="{56F72BB7-7A1E-45EF-B19A-8B2158EB4166}"/>
              </a:ext>
            </a:extLst>
          </p:cNvPr>
          <p:cNvGraphicFramePr>
            <a:graphicFrameLocks noGrp="1"/>
          </p:cNvGraphicFramePr>
          <p:nvPr>
            <p:extLst>
              <p:ext uri="{D42A27DB-BD31-4B8C-83A1-F6EECF244321}">
                <p14:modId xmlns:p14="http://schemas.microsoft.com/office/powerpoint/2010/main" val="2287506289"/>
              </p:ext>
            </p:extLst>
          </p:nvPr>
        </p:nvGraphicFramePr>
        <p:xfrm>
          <a:off x="1559370" y="2204830"/>
          <a:ext cx="9145268" cy="2961640"/>
        </p:xfrm>
        <a:graphic>
          <a:graphicData uri="http://schemas.openxmlformats.org/drawingml/2006/table">
            <a:tbl>
              <a:tblPr firstRow="1" bandRow="1">
                <a:tableStyleId>{5C22544A-7EE6-4342-B048-85BDC9FD1C3A}</a:tableStyleId>
              </a:tblPr>
              <a:tblGrid>
                <a:gridCol w="1656230">
                  <a:extLst>
                    <a:ext uri="{9D8B030D-6E8A-4147-A177-3AD203B41FA5}">
                      <a16:colId xmlns:a16="http://schemas.microsoft.com/office/drawing/2014/main" val="2901533477"/>
                    </a:ext>
                  </a:extLst>
                </a:gridCol>
                <a:gridCol w="1248173">
                  <a:extLst>
                    <a:ext uri="{9D8B030D-6E8A-4147-A177-3AD203B41FA5}">
                      <a16:colId xmlns:a16="http://schemas.microsoft.com/office/drawing/2014/main" val="2953383214"/>
                    </a:ext>
                  </a:extLst>
                </a:gridCol>
                <a:gridCol w="1248173">
                  <a:extLst>
                    <a:ext uri="{9D8B030D-6E8A-4147-A177-3AD203B41FA5}">
                      <a16:colId xmlns:a16="http://schemas.microsoft.com/office/drawing/2014/main" val="655241915"/>
                    </a:ext>
                  </a:extLst>
                </a:gridCol>
                <a:gridCol w="1248173">
                  <a:extLst>
                    <a:ext uri="{9D8B030D-6E8A-4147-A177-3AD203B41FA5}">
                      <a16:colId xmlns:a16="http://schemas.microsoft.com/office/drawing/2014/main" val="1103725526"/>
                    </a:ext>
                  </a:extLst>
                </a:gridCol>
                <a:gridCol w="1248173">
                  <a:extLst>
                    <a:ext uri="{9D8B030D-6E8A-4147-A177-3AD203B41FA5}">
                      <a16:colId xmlns:a16="http://schemas.microsoft.com/office/drawing/2014/main" val="421666883"/>
                    </a:ext>
                  </a:extLst>
                </a:gridCol>
                <a:gridCol w="1248173">
                  <a:extLst>
                    <a:ext uri="{9D8B030D-6E8A-4147-A177-3AD203B41FA5}">
                      <a16:colId xmlns:a16="http://schemas.microsoft.com/office/drawing/2014/main" val="3419206701"/>
                    </a:ext>
                  </a:extLst>
                </a:gridCol>
                <a:gridCol w="1248173">
                  <a:extLst>
                    <a:ext uri="{9D8B030D-6E8A-4147-A177-3AD203B41FA5}">
                      <a16:colId xmlns:a16="http://schemas.microsoft.com/office/drawing/2014/main" val="4107613531"/>
                    </a:ext>
                  </a:extLst>
                </a:gridCol>
              </a:tblGrid>
              <a:tr h="370840">
                <a:tc>
                  <a:txBody>
                    <a:bodyPr/>
                    <a:lstStyle/>
                    <a:p>
                      <a:endParaRPr lang="es-CO" dirty="0"/>
                    </a:p>
                  </a:txBody>
                  <a:tcPr>
                    <a:solidFill>
                      <a:schemeClr val="bg1"/>
                    </a:solidFill>
                  </a:tcPr>
                </a:tc>
                <a:tc>
                  <a:txBody>
                    <a:bodyPr/>
                    <a:lstStyle/>
                    <a:p>
                      <a:pPr algn="ctr"/>
                      <a:r>
                        <a:rPr lang="es-CO" dirty="0"/>
                        <a:t>Palabra 1</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dirty="0"/>
                        <a:t>Palabra 2</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dirty="0"/>
                        <a:t>Palabra 3</a:t>
                      </a:r>
                    </a:p>
                  </a:txBody>
                  <a:tcPr>
                    <a:solidFill>
                      <a:schemeClr val="accent1"/>
                    </a:solidFill>
                  </a:tcPr>
                </a:tc>
                <a:tc>
                  <a:txBody>
                    <a:bodyPr/>
                    <a:lstStyle/>
                    <a:p>
                      <a:pPr algn="ctr"/>
                      <a:r>
                        <a:rPr lang="es-CO" dirty="0"/>
                        <a:t>Palabra 4</a:t>
                      </a:r>
                    </a:p>
                  </a:txBody>
                  <a:tcPr>
                    <a:solidFill>
                      <a:schemeClr val="accent1"/>
                    </a:solidFill>
                  </a:tcPr>
                </a:tc>
                <a:tc>
                  <a:txBody>
                    <a:bodyPr/>
                    <a:lstStyle/>
                    <a:p>
                      <a:pPr algn="ctr"/>
                      <a:r>
                        <a:rPr lang="es-CO" dirty="0"/>
                        <a:t>Palabra 5</a:t>
                      </a:r>
                    </a:p>
                  </a:txBody>
                  <a:tcPr>
                    <a:solidFill>
                      <a:schemeClr val="accent1"/>
                    </a:solidFill>
                  </a:tcPr>
                </a:tc>
                <a:tc>
                  <a:txBody>
                    <a:bodyPr/>
                    <a:lstStyle/>
                    <a:p>
                      <a:pPr algn="ctr"/>
                      <a:r>
                        <a:rPr lang="es-CO" dirty="0"/>
                        <a:t>Palabra 6</a:t>
                      </a:r>
                    </a:p>
                  </a:txBody>
                  <a:tcPr>
                    <a:solidFill>
                      <a:schemeClr val="accent1"/>
                    </a:solidFill>
                  </a:tcPr>
                </a:tc>
                <a:extLst>
                  <a:ext uri="{0D108BD9-81ED-4DB2-BD59-A6C34878D82A}">
                    <a16:rowId xmlns:a16="http://schemas.microsoft.com/office/drawing/2014/main" val="3148067841"/>
                  </a:ext>
                </a:extLst>
              </a:tr>
              <a:tr h="370840">
                <a:tc>
                  <a:txBody>
                    <a:bodyPr/>
                    <a:lstStyle/>
                    <a:p>
                      <a:pPr algn="ctr"/>
                      <a:r>
                        <a:rPr lang="es-CO" b="1" dirty="0">
                          <a:solidFill>
                            <a:schemeClr val="bg1"/>
                          </a:solidFill>
                        </a:rPr>
                        <a:t>Documento 1</a:t>
                      </a:r>
                    </a:p>
                  </a:txBody>
                  <a:tcPr>
                    <a:solidFill>
                      <a:schemeClr val="accent1"/>
                    </a:solidFill>
                  </a:tcPr>
                </a:tc>
                <a:tc>
                  <a:txBody>
                    <a:bodyPr/>
                    <a:lstStyle/>
                    <a:p>
                      <a:pPr algn="ctr"/>
                      <a:r>
                        <a:rPr lang="es-CO" dirty="0"/>
                        <a:t>x</a:t>
                      </a:r>
                    </a:p>
                  </a:txBody>
                  <a:tcPr/>
                </a:tc>
                <a:tc>
                  <a:txBody>
                    <a:bodyPr/>
                    <a:lstStyle/>
                    <a:p>
                      <a:pPr algn="ctr"/>
                      <a:r>
                        <a:rPr lang="es-CO" dirty="0"/>
                        <a:t>x</a:t>
                      </a:r>
                    </a:p>
                  </a:txBody>
                  <a:tcPr/>
                </a:tc>
                <a:tc>
                  <a:txBody>
                    <a:bodyPr/>
                    <a:lstStyle/>
                    <a:p>
                      <a:pPr algn="ctr"/>
                      <a:endParaRPr lang="es-CO" dirty="0"/>
                    </a:p>
                  </a:txBody>
                  <a:tcPr/>
                </a:tc>
                <a:tc>
                  <a:txBody>
                    <a:bodyPr/>
                    <a:lstStyle/>
                    <a:p>
                      <a:pPr algn="ctr"/>
                      <a:r>
                        <a:rPr lang="es-CO" dirty="0"/>
                        <a:t>x</a:t>
                      </a:r>
                    </a:p>
                  </a:txBody>
                  <a:tcPr/>
                </a:tc>
                <a:tc>
                  <a:txBody>
                    <a:bodyPr/>
                    <a:lstStyle/>
                    <a:p>
                      <a:pPr algn="ctr"/>
                      <a:endParaRPr lang="es-CO" dirty="0"/>
                    </a:p>
                  </a:txBody>
                  <a:tcPr/>
                </a:tc>
                <a:tc>
                  <a:txBody>
                    <a:bodyPr/>
                    <a:lstStyle/>
                    <a:p>
                      <a:pPr algn="ctr"/>
                      <a:endParaRPr lang="es-CO" dirty="0"/>
                    </a:p>
                  </a:txBody>
                  <a:tcPr/>
                </a:tc>
                <a:extLst>
                  <a:ext uri="{0D108BD9-81ED-4DB2-BD59-A6C34878D82A}">
                    <a16:rowId xmlns:a16="http://schemas.microsoft.com/office/drawing/2014/main" val="54130535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b="1" dirty="0">
                          <a:solidFill>
                            <a:schemeClr val="bg1"/>
                          </a:solidFill>
                        </a:rPr>
                        <a:t>Documento 2</a:t>
                      </a:r>
                    </a:p>
                  </a:txBody>
                  <a:tcPr>
                    <a:solidFill>
                      <a:schemeClr val="accent1"/>
                    </a:solidFill>
                  </a:tcPr>
                </a:tc>
                <a:tc>
                  <a:txBody>
                    <a:bodyPr/>
                    <a:lstStyle/>
                    <a:p>
                      <a:pPr algn="ctr"/>
                      <a:endParaRPr lang="es-CO"/>
                    </a:p>
                  </a:txBody>
                  <a:tcPr/>
                </a:tc>
                <a:tc>
                  <a:txBody>
                    <a:bodyPr/>
                    <a:lstStyle/>
                    <a:p>
                      <a:pPr algn="ctr"/>
                      <a:r>
                        <a:rPr lang="es-CO" dirty="0"/>
                        <a:t>x</a:t>
                      </a:r>
                    </a:p>
                  </a:txBody>
                  <a:tcPr/>
                </a:tc>
                <a:tc>
                  <a:txBody>
                    <a:bodyPr/>
                    <a:lstStyle/>
                    <a:p>
                      <a:pPr algn="ctr"/>
                      <a:r>
                        <a:rPr lang="es-CO" dirty="0"/>
                        <a:t>x</a:t>
                      </a:r>
                    </a:p>
                  </a:txBody>
                  <a:tcPr/>
                </a:tc>
                <a:tc>
                  <a:txBody>
                    <a:bodyPr/>
                    <a:lstStyle/>
                    <a:p>
                      <a:pPr algn="ctr"/>
                      <a:endParaRPr lang="es-CO"/>
                    </a:p>
                  </a:txBody>
                  <a:tcPr/>
                </a:tc>
                <a:tc>
                  <a:txBody>
                    <a:bodyPr/>
                    <a:lstStyle/>
                    <a:p>
                      <a:pPr algn="ctr"/>
                      <a:r>
                        <a:rPr lang="es-CO" dirty="0"/>
                        <a:t>x</a:t>
                      </a:r>
                    </a:p>
                  </a:txBody>
                  <a:tcPr/>
                </a:tc>
                <a:tc>
                  <a:txBody>
                    <a:bodyPr/>
                    <a:lstStyle/>
                    <a:p>
                      <a:pPr algn="ctr"/>
                      <a:endParaRPr lang="es-CO"/>
                    </a:p>
                  </a:txBody>
                  <a:tcPr/>
                </a:tc>
                <a:extLst>
                  <a:ext uri="{0D108BD9-81ED-4DB2-BD59-A6C34878D82A}">
                    <a16:rowId xmlns:a16="http://schemas.microsoft.com/office/drawing/2014/main" val="7512022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b="1" dirty="0">
                          <a:solidFill>
                            <a:schemeClr val="bg1"/>
                          </a:solidFill>
                        </a:rPr>
                        <a:t>Documento 3</a:t>
                      </a:r>
                    </a:p>
                  </a:txBody>
                  <a:tcPr>
                    <a:solidFill>
                      <a:schemeClr val="accent1"/>
                    </a:solidFill>
                  </a:tcPr>
                </a:tc>
                <a:tc>
                  <a:txBody>
                    <a:bodyPr/>
                    <a:lstStyle/>
                    <a:p>
                      <a:pPr algn="ctr"/>
                      <a:endParaRPr lang="es-CO"/>
                    </a:p>
                  </a:txBody>
                  <a:tcPr/>
                </a:tc>
                <a:tc>
                  <a:txBody>
                    <a:bodyPr/>
                    <a:lstStyle/>
                    <a:p>
                      <a:pPr algn="ctr"/>
                      <a:r>
                        <a:rPr lang="es-CO" dirty="0"/>
                        <a:t>x</a:t>
                      </a:r>
                    </a:p>
                  </a:txBody>
                  <a:tcPr/>
                </a:tc>
                <a:tc>
                  <a:txBody>
                    <a:bodyPr/>
                    <a:lstStyle/>
                    <a:p>
                      <a:pPr algn="ctr"/>
                      <a:endParaRPr lang="es-CO"/>
                    </a:p>
                  </a:txBody>
                  <a:tcPr/>
                </a:tc>
                <a:tc>
                  <a:txBody>
                    <a:bodyPr/>
                    <a:lstStyle/>
                    <a:p>
                      <a:pPr algn="ctr"/>
                      <a:endParaRPr lang="es-CO"/>
                    </a:p>
                  </a:txBody>
                  <a:tcPr/>
                </a:tc>
                <a:tc>
                  <a:txBody>
                    <a:bodyPr/>
                    <a:lstStyle/>
                    <a:p>
                      <a:pPr algn="ctr"/>
                      <a:endParaRPr lang="es-CO"/>
                    </a:p>
                  </a:txBody>
                  <a:tcPr/>
                </a:tc>
                <a:tc>
                  <a:txBody>
                    <a:bodyPr/>
                    <a:lstStyle/>
                    <a:p>
                      <a:pPr algn="ctr"/>
                      <a:r>
                        <a:rPr lang="es-CO" dirty="0"/>
                        <a:t>x</a:t>
                      </a:r>
                    </a:p>
                  </a:txBody>
                  <a:tcPr/>
                </a:tc>
                <a:extLst>
                  <a:ext uri="{0D108BD9-81ED-4DB2-BD59-A6C34878D82A}">
                    <a16:rowId xmlns:a16="http://schemas.microsoft.com/office/drawing/2014/main" val="415584535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b="1" dirty="0">
                          <a:solidFill>
                            <a:schemeClr val="bg1"/>
                          </a:solidFill>
                        </a:rPr>
                        <a:t>Documento 4</a:t>
                      </a:r>
                    </a:p>
                  </a:txBody>
                  <a:tcPr>
                    <a:solidFill>
                      <a:schemeClr val="accent1"/>
                    </a:solidFill>
                  </a:tcPr>
                </a:tc>
                <a:tc>
                  <a:txBody>
                    <a:bodyPr/>
                    <a:lstStyle/>
                    <a:p>
                      <a:pPr algn="ctr"/>
                      <a:r>
                        <a:rPr lang="es-CO" dirty="0"/>
                        <a:t>x</a:t>
                      </a:r>
                    </a:p>
                  </a:txBody>
                  <a:tcPr/>
                </a:tc>
                <a:tc>
                  <a:txBody>
                    <a:bodyPr/>
                    <a:lstStyle/>
                    <a:p>
                      <a:pPr algn="ctr"/>
                      <a:endParaRPr lang="es-CO"/>
                    </a:p>
                  </a:txBody>
                  <a:tcPr/>
                </a:tc>
                <a:tc>
                  <a:txBody>
                    <a:bodyPr/>
                    <a:lstStyle/>
                    <a:p>
                      <a:pPr algn="ctr"/>
                      <a:r>
                        <a:rPr lang="es-CO" dirty="0"/>
                        <a:t>x</a:t>
                      </a:r>
                    </a:p>
                  </a:txBody>
                  <a:tcPr/>
                </a:tc>
                <a:tc>
                  <a:txBody>
                    <a:bodyPr/>
                    <a:lstStyle/>
                    <a:p>
                      <a:pPr algn="ctr"/>
                      <a:r>
                        <a:rPr lang="es-CO" dirty="0"/>
                        <a:t>x</a:t>
                      </a:r>
                    </a:p>
                  </a:txBody>
                  <a:tcPr/>
                </a:tc>
                <a:tc>
                  <a:txBody>
                    <a:bodyPr/>
                    <a:lstStyle/>
                    <a:p>
                      <a:pPr algn="ctr"/>
                      <a:endParaRPr lang="es-CO"/>
                    </a:p>
                  </a:txBody>
                  <a:tcPr/>
                </a:tc>
                <a:tc>
                  <a:txBody>
                    <a:bodyPr/>
                    <a:lstStyle/>
                    <a:p>
                      <a:pPr algn="ctr"/>
                      <a:r>
                        <a:rPr lang="es-CO" dirty="0"/>
                        <a:t>x</a:t>
                      </a:r>
                    </a:p>
                  </a:txBody>
                  <a:tcPr/>
                </a:tc>
                <a:extLst>
                  <a:ext uri="{0D108BD9-81ED-4DB2-BD59-A6C34878D82A}">
                    <a16:rowId xmlns:a16="http://schemas.microsoft.com/office/drawing/2014/main" val="335728117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b="1" dirty="0">
                          <a:solidFill>
                            <a:schemeClr val="bg1"/>
                          </a:solidFill>
                        </a:rPr>
                        <a:t>Documento 5</a:t>
                      </a:r>
                    </a:p>
                  </a:txBody>
                  <a:tcPr>
                    <a:solidFill>
                      <a:schemeClr val="accent1"/>
                    </a:solidFill>
                  </a:tcPr>
                </a:tc>
                <a:tc>
                  <a:txBody>
                    <a:bodyPr/>
                    <a:lstStyle/>
                    <a:p>
                      <a:pPr algn="ctr"/>
                      <a:r>
                        <a:rPr lang="es-CO" dirty="0"/>
                        <a:t>x</a:t>
                      </a:r>
                    </a:p>
                  </a:txBody>
                  <a:tcPr/>
                </a:tc>
                <a:tc>
                  <a:txBody>
                    <a:bodyPr/>
                    <a:lstStyle/>
                    <a:p>
                      <a:pPr algn="ctr"/>
                      <a:r>
                        <a:rPr lang="es-CO" dirty="0"/>
                        <a:t>x</a:t>
                      </a:r>
                    </a:p>
                  </a:txBody>
                  <a:tcPr/>
                </a:tc>
                <a:tc>
                  <a:txBody>
                    <a:bodyPr/>
                    <a:lstStyle/>
                    <a:p>
                      <a:pPr algn="ctr"/>
                      <a:r>
                        <a:rPr lang="es-CO" dirty="0"/>
                        <a:t>x</a:t>
                      </a:r>
                    </a:p>
                  </a:txBody>
                  <a:tcPr/>
                </a:tc>
                <a:tc>
                  <a:txBody>
                    <a:bodyPr/>
                    <a:lstStyle/>
                    <a:p>
                      <a:pPr algn="ctr"/>
                      <a:r>
                        <a:rPr lang="es-CO" dirty="0"/>
                        <a:t>x</a:t>
                      </a:r>
                    </a:p>
                  </a:txBody>
                  <a:tcPr/>
                </a:tc>
                <a:tc>
                  <a:txBody>
                    <a:bodyPr/>
                    <a:lstStyle/>
                    <a:p>
                      <a:pPr algn="ctr"/>
                      <a:r>
                        <a:rPr lang="es-CO" dirty="0"/>
                        <a:t>x</a:t>
                      </a:r>
                    </a:p>
                  </a:txBody>
                  <a:tcPr/>
                </a:tc>
                <a:tc>
                  <a:txBody>
                    <a:bodyPr/>
                    <a:lstStyle/>
                    <a:p>
                      <a:pPr algn="ctr"/>
                      <a:endParaRPr lang="es-CO"/>
                    </a:p>
                  </a:txBody>
                  <a:tcPr/>
                </a:tc>
                <a:extLst>
                  <a:ext uri="{0D108BD9-81ED-4DB2-BD59-A6C34878D82A}">
                    <a16:rowId xmlns:a16="http://schemas.microsoft.com/office/drawing/2014/main" val="84460974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b="1" dirty="0">
                          <a:solidFill>
                            <a:schemeClr val="bg1"/>
                          </a:solidFill>
                        </a:rPr>
                        <a:t>Documento 6</a:t>
                      </a:r>
                    </a:p>
                  </a:txBody>
                  <a:tcPr>
                    <a:solidFill>
                      <a:schemeClr val="accent1"/>
                    </a:solidFill>
                  </a:tcPr>
                </a:tc>
                <a:tc>
                  <a:txBody>
                    <a:bodyPr/>
                    <a:lstStyle/>
                    <a:p>
                      <a:pPr algn="ctr"/>
                      <a:endParaRPr lang="es-CO"/>
                    </a:p>
                  </a:txBody>
                  <a:tcPr/>
                </a:tc>
                <a:tc>
                  <a:txBody>
                    <a:bodyPr/>
                    <a:lstStyle/>
                    <a:p>
                      <a:pPr algn="ctr"/>
                      <a:r>
                        <a:rPr lang="es-CO" dirty="0"/>
                        <a:t>x</a:t>
                      </a:r>
                    </a:p>
                  </a:txBody>
                  <a:tcPr/>
                </a:tc>
                <a:tc>
                  <a:txBody>
                    <a:bodyPr/>
                    <a:lstStyle/>
                    <a:p>
                      <a:pPr algn="ctr"/>
                      <a:r>
                        <a:rPr lang="es-CO" dirty="0"/>
                        <a:t>x</a:t>
                      </a:r>
                    </a:p>
                  </a:txBody>
                  <a:tcPr/>
                </a:tc>
                <a:tc>
                  <a:txBody>
                    <a:bodyPr/>
                    <a:lstStyle/>
                    <a:p>
                      <a:pPr algn="ctr"/>
                      <a:endParaRPr lang="es-CO"/>
                    </a:p>
                  </a:txBody>
                  <a:tcPr/>
                </a:tc>
                <a:tc>
                  <a:txBody>
                    <a:bodyPr/>
                    <a:lstStyle/>
                    <a:p>
                      <a:pPr algn="ctr"/>
                      <a:endParaRPr lang="es-CO"/>
                    </a:p>
                  </a:txBody>
                  <a:tcPr/>
                </a:tc>
                <a:tc>
                  <a:txBody>
                    <a:bodyPr/>
                    <a:lstStyle/>
                    <a:p>
                      <a:pPr algn="ctr"/>
                      <a:r>
                        <a:rPr lang="es-CO" dirty="0"/>
                        <a:t>x</a:t>
                      </a:r>
                    </a:p>
                  </a:txBody>
                  <a:tcPr/>
                </a:tc>
                <a:extLst>
                  <a:ext uri="{0D108BD9-81ED-4DB2-BD59-A6C34878D82A}">
                    <a16:rowId xmlns:a16="http://schemas.microsoft.com/office/drawing/2014/main" val="4163762278"/>
                  </a:ext>
                </a:extLst>
              </a:tr>
              <a:tr h="3033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b="1" dirty="0">
                          <a:solidFill>
                            <a:schemeClr val="bg1"/>
                          </a:solidFill>
                        </a:rPr>
                        <a:t>Documento 7</a:t>
                      </a:r>
                    </a:p>
                  </a:txBody>
                  <a:tcPr>
                    <a:solidFill>
                      <a:schemeClr val="accent1"/>
                    </a:solidFill>
                  </a:tcPr>
                </a:tc>
                <a:tc>
                  <a:txBody>
                    <a:bodyPr/>
                    <a:lstStyle/>
                    <a:p>
                      <a:pPr algn="ctr"/>
                      <a:r>
                        <a:rPr lang="es-CO" dirty="0"/>
                        <a:t>x</a:t>
                      </a:r>
                    </a:p>
                  </a:txBody>
                  <a:tcPr/>
                </a:tc>
                <a:tc>
                  <a:txBody>
                    <a:bodyPr/>
                    <a:lstStyle/>
                    <a:p>
                      <a:pPr algn="ctr"/>
                      <a:endParaRPr lang="es-CO"/>
                    </a:p>
                  </a:txBody>
                  <a:tcPr/>
                </a:tc>
                <a:tc>
                  <a:txBody>
                    <a:bodyPr/>
                    <a:lstStyle/>
                    <a:p>
                      <a:pPr algn="ctr"/>
                      <a:r>
                        <a:rPr lang="es-CO" dirty="0"/>
                        <a:t>x</a:t>
                      </a:r>
                    </a:p>
                  </a:txBody>
                  <a:tcPr/>
                </a:tc>
                <a:tc>
                  <a:txBody>
                    <a:bodyPr/>
                    <a:lstStyle/>
                    <a:p>
                      <a:pPr algn="ctr"/>
                      <a:endParaRPr lang="es-CO"/>
                    </a:p>
                  </a:txBody>
                  <a:tcPr/>
                </a:tc>
                <a:tc>
                  <a:txBody>
                    <a:bodyPr/>
                    <a:lstStyle/>
                    <a:p>
                      <a:pPr algn="ctr"/>
                      <a:r>
                        <a:rPr lang="es-CO" dirty="0"/>
                        <a:t>x</a:t>
                      </a:r>
                    </a:p>
                  </a:txBody>
                  <a:tcPr/>
                </a:tc>
                <a:tc>
                  <a:txBody>
                    <a:bodyPr/>
                    <a:lstStyle/>
                    <a:p>
                      <a:pPr algn="ctr"/>
                      <a:endParaRPr lang="es-CO" dirty="0"/>
                    </a:p>
                  </a:txBody>
                  <a:tcPr/>
                </a:tc>
                <a:extLst>
                  <a:ext uri="{0D108BD9-81ED-4DB2-BD59-A6C34878D82A}">
                    <a16:rowId xmlns:a16="http://schemas.microsoft.com/office/drawing/2014/main" val="1868617512"/>
                  </a:ext>
                </a:extLst>
              </a:tr>
            </a:tbl>
          </a:graphicData>
        </a:graphic>
      </p:graphicFrame>
    </p:spTree>
    <p:extLst>
      <p:ext uri="{BB962C8B-B14F-4D97-AF65-F5344CB8AC3E}">
        <p14:creationId xmlns:p14="http://schemas.microsoft.com/office/powerpoint/2010/main" val="1375341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24">
            <a:extLst>
              <a:ext uri="{FF2B5EF4-FFF2-40B4-BE49-F238E27FC236}">
                <a16:creationId xmlns:a16="http://schemas.microsoft.com/office/drawing/2014/main" id="{20F819A8-8A94-461B-86F9-C47A5A6D3B52}"/>
              </a:ext>
            </a:extLst>
          </p:cNvPr>
          <p:cNvSpPr>
            <a:spLocks noGrp="1"/>
          </p:cNvSpPr>
          <p:nvPr>
            <p:ph type="title"/>
          </p:nvPr>
        </p:nvSpPr>
        <p:spPr/>
        <p:txBody>
          <a:bodyPr/>
          <a:lstStyle/>
          <a:p>
            <a:r>
              <a:rPr lang="es-CO" dirty="0"/>
              <a:t>¿Qué es minería de textos?</a:t>
            </a:r>
          </a:p>
        </p:txBody>
      </p:sp>
      <p:pic>
        <p:nvPicPr>
          <p:cNvPr id="8" name="Marcador de posición de imagen 7" descr="Imagen que contiene persona, interior, hombre&#10;&#10;Descripción generada automáticamente">
            <a:extLst>
              <a:ext uri="{FF2B5EF4-FFF2-40B4-BE49-F238E27FC236}">
                <a16:creationId xmlns:a16="http://schemas.microsoft.com/office/drawing/2014/main" id="{0440F66C-C451-4FFD-83E7-43EA9047A74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5455" r="25455"/>
          <a:stretch>
            <a:fillRect/>
          </a:stretch>
        </p:blipFill>
        <p:spPr/>
      </p:pic>
    </p:spTree>
    <p:extLst>
      <p:ext uri="{BB962C8B-B14F-4D97-AF65-F5344CB8AC3E}">
        <p14:creationId xmlns:p14="http://schemas.microsoft.com/office/powerpoint/2010/main" val="3553010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24">
            <a:extLst>
              <a:ext uri="{FF2B5EF4-FFF2-40B4-BE49-F238E27FC236}">
                <a16:creationId xmlns:a16="http://schemas.microsoft.com/office/drawing/2014/main" id="{20F819A8-8A94-461B-86F9-C47A5A6D3B52}"/>
              </a:ext>
            </a:extLst>
          </p:cNvPr>
          <p:cNvSpPr>
            <a:spLocks noGrp="1"/>
          </p:cNvSpPr>
          <p:nvPr>
            <p:ph type="title"/>
          </p:nvPr>
        </p:nvSpPr>
        <p:spPr/>
        <p:txBody>
          <a:bodyPr/>
          <a:lstStyle/>
          <a:p>
            <a:r>
              <a:rPr lang="es-CO" dirty="0"/>
              <a:t>Las características fundamentales de las Web </a:t>
            </a:r>
            <a:r>
              <a:rPr lang="es-CO" dirty="0" err="1"/>
              <a:t>APIs</a:t>
            </a:r>
            <a:r>
              <a:rPr lang="es-CO" dirty="0"/>
              <a:t> para el data </a:t>
            </a:r>
            <a:r>
              <a:rPr lang="es-CO" dirty="0" err="1"/>
              <a:t>retrieval</a:t>
            </a:r>
            <a:endParaRPr lang="es-CO" dirty="0"/>
          </a:p>
        </p:txBody>
      </p:sp>
      <p:pic>
        <p:nvPicPr>
          <p:cNvPr id="4" name="Marcador de posición de imagen 3">
            <a:extLst>
              <a:ext uri="{FF2B5EF4-FFF2-40B4-BE49-F238E27FC236}">
                <a16:creationId xmlns:a16="http://schemas.microsoft.com/office/drawing/2014/main" id="{6902F864-D499-4898-8239-52A6205901F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5457" r="25457"/>
          <a:stretch>
            <a:fillRect/>
          </a:stretch>
        </p:blipFill>
        <p:spPr/>
      </p:pic>
    </p:spTree>
    <p:extLst>
      <p:ext uri="{BB962C8B-B14F-4D97-AF65-F5344CB8AC3E}">
        <p14:creationId xmlns:p14="http://schemas.microsoft.com/office/powerpoint/2010/main" val="2098077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117FAE5-8322-40CD-8A1A-655868A16204}"/>
              </a:ext>
            </a:extLst>
          </p:cNvPr>
          <p:cNvSpPr>
            <a:spLocks noGrp="1"/>
          </p:cNvSpPr>
          <p:nvPr>
            <p:ph type="sldNum" sz="quarter" idx="10"/>
          </p:nvPr>
        </p:nvSpPr>
        <p:spPr/>
        <p:txBody>
          <a:bodyPr/>
          <a:lstStyle/>
          <a:p>
            <a:pPr>
              <a:defRPr/>
            </a:pPr>
            <a:fld id="{4904264F-1D6D-4ADC-A2CC-4280979CD177}" type="slidenum">
              <a:rPr lang="it-IT" smtClean="0"/>
              <a:pPr>
                <a:defRPr/>
              </a:pPr>
              <a:t>21</a:t>
            </a:fld>
            <a:endParaRPr lang="it-IT"/>
          </a:p>
        </p:txBody>
      </p:sp>
      <p:pic>
        <p:nvPicPr>
          <p:cNvPr id="4" name="Imagen 3">
            <a:extLst>
              <a:ext uri="{FF2B5EF4-FFF2-40B4-BE49-F238E27FC236}">
                <a16:creationId xmlns:a16="http://schemas.microsoft.com/office/drawing/2014/main" id="{A19F2AB7-8AFA-40C5-B2F3-5B60C62219A9}"/>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3380534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dirty="0"/>
              <a:t>¿Como funciona un API REST?</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22</a:t>
            </a:fld>
            <a:endParaRPr lang="it-IT" dirty="0"/>
          </a:p>
        </p:txBody>
      </p:sp>
      <p:sp>
        <p:nvSpPr>
          <p:cNvPr id="5" name="Rectángulo 4">
            <a:extLst>
              <a:ext uri="{FF2B5EF4-FFF2-40B4-BE49-F238E27FC236}">
                <a16:creationId xmlns:a16="http://schemas.microsoft.com/office/drawing/2014/main" id="{1627DC18-30ED-4181-851A-C3990D7F3C6B}"/>
              </a:ext>
            </a:extLst>
          </p:cNvPr>
          <p:cNvSpPr/>
          <p:nvPr/>
        </p:nvSpPr>
        <p:spPr>
          <a:xfrm>
            <a:off x="375370" y="1205336"/>
            <a:ext cx="114225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1" hangingPunct="1">
              <a:spcBef>
                <a:spcPct val="50000"/>
              </a:spcBef>
            </a:pPr>
            <a:r>
              <a:rPr lang="es-ES" sz="1600" dirty="0">
                <a:solidFill>
                  <a:schemeClr val="accent1">
                    <a:lumMod val="50000"/>
                  </a:schemeClr>
                </a:solidFill>
                <a:latin typeface="Segoe UI" panose="020B0502040204020203" pitchFamily="34" charset="0"/>
                <a:cs typeface="Segoe UI" panose="020B0502040204020203" pitchFamily="34" charset="0"/>
              </a:rPr>
              <a:t>Una API es una posibilidad que nos ofrece una plataforma para poder dialogar con sus servidores y obtener servicios o datos</a:t>
            </a:r>
          </a:p>
        </p:txBody>
      </p:sp>
      <p:pic>
        <p:nvPicPr>
          <p:cNvPr id="8" name="Gráfico 7" descr="Equipo">
            <a:extLst>
              <a:ext uri="{FF2B5EF4-FFF2-40B4-BE49-F238E27FC236}">
                <a16:creationId xmlns:a16="http://schemas.microsoft.com/office/drawing/2014/main" id="{7BF66417-95C9-4979-A298-6E8C9DEC7D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7328" y="3764288"/>
            <a:ext cx="914400" cy="914400"/>
          </a:xfrm>
          <a:prstGeom prst="rect">
            <a:avLst/>
          </a:prstGeom>
        </p:spPr>
      </p:pic>
      <p:pic>
        <p:nvPicPr>
          <p:cNvPr id="10" name="Gráfico 9" descr="Base de datos">
            <a:extLst>
              <a:ext uri="{FF2B5EF4-FFF2-40B4-BE49-F238E27FC236}">
                <a16:creationId xmlns:a16="http://schemas.microsoft.com/office/drawing/2014/main" id="{8F03AC14-E30C-46BB-8FD9-3B4D783E24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16941" y="3758115"/>
            <a:ext cx="914400" cy="914400"/>
          </a:xfrm>
          <a:prstGeom prst="rect">
            <a:avLst/>
          </a:prstGeom>
        </p:spPr>
      </p:pic>
      <p:sp>
        <p:nvSpPr>
          <p:cNvPr id="12" name="Rectángulo 11">
            <a:extLst>
              <a:ext uri="{FF2B5EF4-FFF2-40B4-BE49-F238E27FC236}">
                <a16:creationId xmlns:a16="http://schemas.microsoft.com/office/drawing/2014/main" id="{5ED513A3-ECCD-400E-A8BE-E57A4B106777}"/>
              </a:ext>
            </a:extLst>
          </p:cNvPr>
          <p:cNvSpPr/>
          <p:nvPr/>
        </p:nvSpPr>
        <p:spPr>
          <a:xfrm>
            <a:off x="561877" y="3959396"/>
            <a:ext cx="1191104"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CLIENT</a:t>
            </a:r>
            <a:endParaRPr lang="es-CO" sz="1600"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
        <p:nvSpPr>
          <p:cNvPr id="13" name="Rectángulo 12">
            <a:extLst>
              <a:ext uri="{FF2B5EF4-FFF2-40B4-BE49-F238E27FC236}">
                <a16:creationId xmlns:a16="http://schemas.microsoft.com/office/drawing/2014/main" id="{BC096C73-B0DA-4C10-A425-F0AB3A68E928}"/>
              </a:ext>
            </a:extLst>
          </p:cNvPr>
          <p:cNvSpPr/>
          <p:nvPr/>
        </p:nvSpPr>
        <p:spPr>
          <a:xfrm>
            <a:off x="10365688" y="3959396"/>
            <a:ext cx="1191104"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SERVER</a:t>
            </a:r>
            <a:endParaRPr lang="es-CO" sz="1600"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
        <p:nvSpPr>
          <p:cNvPr id="14" name="Forma libre: forma 13">
            <a:extLst>
              <a:ext uri="{FF2B5EF4-FFF2-40B4-BE49-F238E27FC236}">
                <a16:creationId xmlns:a16="http://schemas.microsoft.com/office/drawing/2014/main" id="{08EEF714-5AE6-42AC-9BB8-0F63B2F94B48}"/>
              </a:ext>
            </a:extLst>
          </p:cNvPr>
          <p:cNvSpPr/>
          <p:nvPr/>
        </p:nvSpPr>
        <p:spPr bwMode="auto">
          <a:xfrm>
            <a:off x="2883159" y="3157296"/>
            <a:ext cx="6428792" cy="514358"/>
          </a:xfrm>
          <a:custGeom>
            <a:avLst/>
            <a:gdLst>
              <a:gd name="connsiteX0" fmla="*/ 0 w 6428792"/>
              <a:gd name="connsiteY0" fmla="*/ 393060 h 514358"/>
              <a:gd name="connsiteX1" fmla="*/ 130629 w 6428792"/>
              <a:gd name="connsiteY1" fmla="*/ 374398 h 514358"/>
              <a:gd name="connsiteX2" fmla="*/ 3135086 w 6428792"/>
              <a:gd name="connsiteY2" fmla="*/ 1174 h 514358"/>
              <a:gd name="connsiteX3" fmla="*/ 6428792 w 6428792"/>
              <a:gd name="connsiteY3" fmla="*/ 514358 h 514358"/>
            </a:gdLst>
            <a:ahLst/>
            <a:cxnLst>
              <a:cxn ang="0">
                <a:pos x="connsiteX0" y="connsiteY0"/>
              </a:cxn>
              <a:cxn ang="0">
                <a:pos x="connsiteX1" y="connsiteY1"/>
              </a:cxn>
              <a:cxn ang="0">
                <a:pos x="connsiteX2" y="connsiteY2"/>
              </a:cxn>
              <a:cxn ang="0">
                <a:pos x="connsiteX3" y="connsiteY3"/>
              </a:cxn>
            </a:cxnLst>
            <a:rect l="l" t="t" r="r" b="b"/>
            <a:pathLst>
              <a:path w="6428792" h="514358">
                <a:moveTo>
                  <a:pt x="0" y="393060"/>
                </a:moveTo>
                <a:lnTo>
                  <a:pt x="130629" y="374398"/>
                </a:lnTo>
                <a:cubicBezTo>
                  <a:pt x="653143" y="309084"/>
                  <a:pt x="2085392" y="-22153"/>
                  <a:pt x="3135086" y="1174"/>
                </a:cubicBezTo>
                <a:cubicBezTo>
                  <a:pt x="4184780" y="24501"/>
                  <a:pt x="5306786" y="269429"/>
                  <a:pt x="6428792" y="514358"/>
                </a:cubicBezTo>
              </a:path>
            </a:pathLst>
          </a:custGeom>
          <a:noFill/>
          <a:ln w="28575" cap="flat" cmpd="sng" algn="ctr">
            <a:solidFill>
              <a:schemeClr val="accent1"/>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15" name="Forma libre: forma 14">
            <a:extLst>
              <a:ext uri="{FF2B5EF4-FFF2-40B4-BE49-F238E27FC236}">
                <a16:creationId xmlns:a16="http://schemas.microsoft.com/office/drawing/2014/main" id="{2AB1B53E-9232-4AE1-9CED-07B97AC919C2}"/>
              </a:ext>
            </a:extLst>
          </p:cNvPr>
          <p:cNvSpPr/>
          <p:nvPr/>
        </p:nvSpPr>
        <p:spPr bwMode="auto">
          <a:xfrm flipH="1" flipV="1">
            <a:off x="2883159" y="4670250"/>
            <a:ext cx="6428792" cy="514358"/>
          </a:xfrm>
          <a:custGeom>
            <a:avLst/>
            <a:gdLst>
              <a:gd name="connsiteX0" fmla="*/ 0 w 6428792"/>
              <a:gd name="connsiteY0" fmla="*/ 393060 h 514358"/>
              <a:gd name="connsiteX1" fmla="*/ 130629 w 6428792"/>
              <a:gd name="connsiteY1" fmla="*/ 374398 h 514358"/>
              <a:gd name="connsiteX2" fmla="*/ 3135086 w 6428792"/>
              <a:gd name="connsiteY2" fmla="*/ 1174 h 514358"/>
              <a:gd name="connsiteX3" fmla="*/ 6428792 w 6428792"/>
              <a:gd name="connsiteY3" fmla="*/ 514358 h 514358"/>
            </a:gdLst>
            <a:ahLst/>
            <a:cxnLst>
              <a:cxn ang="0">
                <a:pos x="connsiteX0" y="connsiteY0"/>
              </a:cxn>
              <a:cxn ang="0">
                <a:pos x="connsiteX1" y="connsiteY1"/>
              </a:cxn>
              <a:cxn ang="0">
                <a:pos x="connsiteX2" y="connsiteY2"/>
              </a:cxn>
              <a:cxn ang="0">
                <a:pos x="connsiteX3" y="connsiteY3"/>
              </a:cxn>
            </a:cxnLst>
            <a:rect l="l" t="t" r="r" b="b"/>
            <a:pathLst>
              <a:path w="6428792" h="514358">
                <a:moveTo>
                  <a:pt x="0" y="393060"/>
                </a:moveTo>
                <a:lnTo>
                  <a:pt x="130629" y="374398"/>
                </a:lnTo>
                <a:cubicBezTo>
                  <a:pt x="653143" y="309084"/>
                  <a:pt x="2085392" y="-22153"/>
                  <a:pt x="3135086" y="1174"/>
                </a:cubicBezTo>
                <a:cubicBezTo>
                  <a:pt x="4184780" y="24501"/>
                  <a:pt x="5306786" y="269429"/>
                  <a:pt x="6428792" y="514358"/>
                </a:cubicBezTo>
              </a:path>
            </a:pathLst>
          </a:custGeom>
          <a:noFill/>
          <a:ln w="28575" cap="flat" cmpd="sng" algn="ctr">
            <a:solidFill>
              <a:schemeClr val="accent1"/>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16" name="Rectángulo 15">
            <a:extLst>
              <a:ext uri="{FF2B5EF4-FFF2-40B4-BE49-F238E27FC236}">
                <a16:creationId xmlns:a16="http://schemas.microsoft.com/office/drawing/2014/main" id="{218ED00B-844C-4DF8-85C8-8A0D27DC98C1}"/>
              </a:ext>
            </a:extLst>
          </p:cNvPr>
          <p:cNvSpPr/>
          <p:nvPr/>
        </p:nvSpPr>
        <p:spPr bwMode="auto">
          <a:xfrm>
            <a:off x="5281136" y="2727528"/>
            <a:ext cx="1460568" cy="779444"/>
          </a:xfrm>
          <a:prstGeom prst="rect">
            <a:avLst/>
          </a:prstGeom>
          <a:solidFill>
            <a:schemeClr val="bg1"/>
          </a:solidFill>
        </p:spPr>
        <p:txBody>
          <a:bodyPr wrap="square" anchor="ctr">
            <a:spAutoFit/>
          </a:bodyPr>
          <a:lstStyle/>
          <a:p>
            <a:pPr algn="ctr">
              <a:lnSpc>
                <a:spcPct val="115000"/>
              </a:lnSpc>
              <a:spcAft>
                <a:spcPts val="1000"/>
              </a:spcAft>
            </a:pPr>
            <a:r>
              <a:rPr lang="it-IT" sz="2000" b="1" dirty="0">
                <a:solidFill>
                  <a:schemeClr val="accent1"/>
                </a:solidFill>
                <a:latin typeface="Segoe UI" panose="020B0502040204020203" pitchFamily="34" charset="0"/>
                <a:cs typeface="Segoe UI" panose="020B0502040204020203" pitchFamily="34" charset="0"/>
              </a:rPr>
              <a:t>HTTP REQUEST</a:t>
            </a:r>
          </a:p>
        </p:txBody>
      </p:sp>
      <p:sp>
        <p:nvSpPr>
          <p:cNvPr id="17" name="Rectángulo 16">
            <a:extLst>
              <a:ext uri="{FF2B5EF4-FFF2-40B4-BE49-F238E27FC236}">
                <a16:creationId xmlns:a16="http://schemas.microsoft.com/office/drawing/2014/main" id="{B822B923-3922-4501-AE0B-32153E398487}"/>
              </a:ext>
            </a:extLst>
          </p:cNvPr>
          <p:cNvSpPr/>
          <p:nvPr/>
        </p:nvSpPr>
        <p:spPr bwMode="auto">
          <a:xfrm>
            <a:off x="5281136" y="4622724"/>
            <a:ext cx="1460568" cy="1123769"/>
          </a:xfrm>
          <a:prstGeom prst="rect">
            <a:avLst/>
          </a:prstGeom>
          <a:solidFill>
            <a:schemeClr val="bg1"/>
          </a:solidFill>
        </p:spPr>
        <p:txBody>
          <a:bodyPr wrap="square" anchor="ctr">
            <a:spAutoFit/>
          </a:bodyPr>
          <a:lstStyle/>
          <a:p>
            <a:pPr algn="ctr">
              <a:lnSpc>
                <a:spcPct val="115000"/>
              </a:lnSpc>
              <a:spcAft>
                <a:spcPts val="1000"/>
              </a:spcAft>
            </a:pPr>
            <a:r>
              <a:rPr lang="it-IT" sz="2000" b="1" dirty="0">
                <a:solidFill>
                  <a:schemeClr val="accent1"/>
                </a:solidFill>
                <a:latin typeface="Segoe UI" panose="020B0502040204020203" pitchFamily="34" charset="0"/>
                <a:cs typeface="Segoe UI" panose="020B0502040204020203" pitchFamily="34" charset="0"/>
              </a:rPr>
              <a:t>JSON RESPONSE</a:t>
            </a:r>
          </a:p>
        </p:txBody>
      </p:sp>
      <p:sp>
        <p:nvSpPr>
          <p:cNvPr id="18" name="Rectángulo 17">
            <a:extLst>
              <a:ext uri="{FF2B5EF4-FFF2-40B4-BE49-F238E27FC236}">
                <a16:creationId xmlns:a16="http://schemas.microsoft.com/office/drawing/2014/main" id="{38329FD2-6824-46D9-AE76-4D4F2B10FAAE}"/>
              </a:ext>
            </a:extLst>
          </p:cNvPr>
          <p:cNvSpPr/>
          <p:nvPr/>
        </p:nvSpPr>
        <p:spPr>
          <a:xfrm>
            <a:off x="1432875" y="1556740"/>
            <a:ext cx="93075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1" hangingPunct="1">
              <a:spcBef>
                <a:spcPct val="50000"/>
              </a:spcBef>
            </a:pPr>
            <a:r>
              <a:rPr lang="es-ES" sz="1600" dirty="0">
                <a:solidFill>
                  <a:schemeClr val="accent1">
                    <a:lumMod val="50000"/>
                  </a:schemeClr>
                </a:solidFill>
                <a:latin typeface="Segoe UI" panose="020B0502040204020203" pitchFamily="34" charset="0"/>
                <a:cs typeface="Segoe UI" panose="020B0502040204020203" pitchFamily="34" charset="0"/>
              </a:rPr>
              <a:t>La mayoría de plataformas de redes sociales proveen API de tipo REST (</a:t>
            </a:r>
            <a:r>
              <a:rPr lang="es-ES" sz="1600" dirty="0" err="1">
                <a:solidFill>
                  <a:schemeClr val="accent1">
                    <a:lumMod val="50000"/>
                  </a:schemeClr>
                </a:solidFill>
                <a:latin typeface="Segoe UI" panose="020B0502040204020203" pitchFamily="34" charset="0"/>
                <a:cs typeface="Segoe UI" panose="020B0502040204020203" pitchFamily="34" charset="0"/>
              </a:rPr>
              <a:t>REpresentional</a:t>
            </a:r>
            <a:r>
              <a:rPr lang="es-ES" sz="1600" dirty="0">
                <a:solidFill>
                  <a:schemeClr val="accent1">
                    <a:lumMod val="50000"/>
                  </a:schemeClr>
                </a:solidFill>
                <a:latin typeface="Segoe UI" panose="020B0502040204020203" pitchFamily="34" charset="0"/>
                <a:cs typeface="Segoe UI" panose="020B0502040204020203" pitchFamily="34" charset="0"/>
              </a:rPr>
              <a:t> </a:t>
            </a:r>
            <a:r>
              <a:rPr lang="es-ES" sz="1600" dirty="0" err="1">
                <a:solidFill>
                  <a:schemeClr val="accent1">
                    <a:lumMod val="50000"/>
                  </a:schemeClr>
                </a:solidFill>
                <a:latin typeface="Segoe UI" panose="020B0502040204020203" pitchFamily="34" charset="0"/>
                <a:cs typeface="Segoe UI" panose="020B0502040204020203" pitchFamily="34" charset="0"/>
              </a:rPr>
              <a:t>State</a:t>
            </a:r>
            <a:r>
              <a:rPr lang="es-ES" sz="1600" dirty="0">
                <a:solidFill>
                  <a:schemeClr val="accent1">
                    <a:lumMod val="50000"/>
                  </a:schemeClr>
                </a:solidFill>
                <a:latin typeface="Segoe UI" panose="020B0502040204020203" pitchFamily="34" charset="0"/>
                <a:cs typeface="Segoe UI" panose="020B0502040204020203" pitchFamily="34" charset="0"/>
              </a:rPr>
              <a:t> Transfer)</a:t>
            </a:r>
          </a:p>
        </p:txBody>
      </p:sp>
    </p:spTree>
    <p:extLst>
      <p:ext uri="{BB962C8B-B14F-4D97-AF65-F5344CB8AC3E}">
        <p14:creationId xmlns:p14="http://schemas.microsoft.com/office/powerpoint/2010/main" val="1439053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err="1"/>
              <a:t>Request</a:t>
            </a:r>
            <a:r>
              <a:rPr lang="es-CO" dirty="0"/>
              <a:t> -&gt; response</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23</a:t>
            </a:fld>
            <a:endParaRPr lang="it-IT" dirty="0"/>
          </a:p>
        </p:txBody>
      </p:sp>
      <p:sp>
        <p:nvSpPr>
          <p:cNvPr id="17" name="Rectángulo 16">
            <a:extLst>
              <a:ext uri="{FF2B5EF4-FFF2-40B4-BE49-F238E27FC236}">
                <a16:creationId xmlns:a16="http://schemas.microsoft.com/office/drawing/2014/main" id="{7FF0E9C7-735E-4336-802C-8BA52C592B40}"/>
              </a:ext>
            </a:extLst>
          </p:cNvPr>
          <p:cNvSpPr/>
          <p:nvPr/>
        </p:nvSpPr>
        <p:spPr>
          <a:xfrm>
            <a:off x="623240" y="3152001"/>
            <a:ext cx="4541115" cy="276999"/>
          </a:xfrm>
          <a:prstGeom prst="rect">
            <a:avLst/>
          </a:prstGeom>
        </p:spPr>
        <p:txBody>
          <a:bodyPr wrap="none">
            <a:spAutoFit/>
          </a:bodyPr>
          <a:lstStyle/>
          <a:p>
            <a:r>
              <a:rPr lang="it-IT" dirty="0">
                <a:latin typeface="Calibri" panose="020F0502020204030204" pitchFamily="34" charset="0"/>
                <a:cs typeface="Calibri" panose="020F0502020204030204" pitchFamily="34" charset="0"/>
              </a:rPr>
              <a:t>https://www.googleapis.com/books/v1/volumes?q=isbn:0747532699</a:t>
            </a:r>
          </a:p>
        </p:txBody>
      </p:sp>
      <p:sp>
        <p:nvSpPr>
          <p:cNvPr id="18" name="Rectángulo 17">
            <a:extLst>
              <a:ext uri="{FF2B5EF4-FFF2-40B4-BE49-F238E27FC236}">
                <a16:creationId xmlns:a16="http://schemas.microsoft.com/office/drawing/2014/main" id="{E93021B3-D6A8-4E9B-9378-FA1B57DA87A0}"/>
              </a:ext>
            </a:extLst>
          </p:cNvPr>
          <p:cNvSpPr/>
          <p:nvPr/>
        </p:nvSpPr>
        <p:spPr>
          <a:xfrm>
            <a:off x="2014005" y="2492870"/>
            <a:ext cx="2013500" cy="369332"/>
          </a:xfrm>
          <a:prstGeom prst="rect">
            <a:avLst/>
          </a:prstGeom>
        </p:spPr>
        <p:txBody>
          <a:bodyPr wrap="none">
            <a:spAutoFit/>
          </a:bodyPr>
          <a:lstStyle/>
          <a:p>
            <a:r>
              <a:rPr lang="it-IT" sz="1800" b="1" dirty="0">
                <a:solidFill>
                  <a:schemeClr val="accent1"/>
                </a:solidFill>
                <a:latin typeface="Segoe UI" panose="020B0502040204020203" pitchFamily="34" charset="0"/>
                <a:cs typeface="Segoe UI" panose="020B0502040204020203" pitchFamily="34" charset="0"/>
              </a:rPr>
              <a:t>REQUEST (HTTP)</a:t>
            </a:r>
            <a:endParaRPr lang="it-IT" sz="1800" dirty="0">
              <a:latin typeface="Segoe UI" panose="020B0502040204020203" pitchFamily="34" charset="0"/>
              <a:cs typeface="Segoe UI" panose="020B0502040204020203" pitchFamily="34" charset="0"/>
            </a:endParaRPr>
          </a:p>
        </p:txBody>
      </p:sp>
      <p:sp>
        <p:nvSpPr>
          <p:cNvPr id="20" name="Rectángulo 19">
            <a:extLst>
              <a:ext uri="{FF2B5EF4-FFF2-40B4-BE49-F238E27FC236}">
                <a16:creationId xmlns:a16="http://schemas.microsoft.com/office/drawing/2014/main" id="{4B35D63F-9E04-4837-9F1C-16D73DEA2889}"/>
              </a:ext>
            </a:extLst>
          </p:cNvPr>
          <p:cNvSpPr/>
          <p:nvPr/>
        </p:nvSpPr>
        <p:spPr>
          <a:xfrm>
            <a:off x="8328310" y="689216"/>
            <a:ext cx="2164375" cy="369332"/>
          </a:xfrm>
          <a:prstGeom prst="rect">
            <a:avLst/>
          </a:prstGeom>
        </p:spPr>
        <p:txBody>
          <a:bodyPr wrap="none">
            <a:spAutoFit/>
          </a:bodyPr>
          <a:lstStyle/>
          <a:p>
            <a:r>
              <a:rPr lang="it-IT" sz="1800" b="1" dirty="0">
                <a:solidFill>
                  <a:schemeClr val="accent1"/>
                </a:solidFill>
                <a:latin typeface="Segoe UI" panose="020B0502040204020203" pitchFamily="34" charset="0"/>
                <a:cs typeface="Segoe UI" panose="020B0502040204020203" pitchFamily="34" charset="0"/>
              </a:rPr>
              <a:t>RESPONSE (JSON)</a:t>
            </a:r>
            <a:endParaRPr lang="it-IT" sz="1800" dirty="0">
              <a:latin typeface="Segoe UI" panose="020B0502040204020203" pitchFamily="34" charset="0"/>
              <a:cs typeface="Segoe UI" panose="020B0502040204020203" pitchFamily="34" charset="0"/>
            </a:endParaRPr>
          </a:p>
        </p:txBody>
      </p:sp>
      <p:sp>
        <p:nvSpPr>
          <p:cNvPr id="5" name="Rectángulo 4">
            <a:extLst>
              <a:ext uri="{FF2B5EF4-FFF2-40B4-BE49-F238E27FC236}">
                <a16:creationId xmlns:a16="http://schemas.microsoft.com/office/drawing/2014/main" id="{88AAE423-0AE5-4C00-BEF9-8C58EB64807A}"/>
              </a:ext>
            </a:extLst>
          </p:cNvPr>
          <p:cNvSpPr/>
          <p:nvPr/>
        </p:nvSpPr>
        <p:spPr>
          <a:xfrm>
            <a:off x="5879970" y="1196690"/>
            <a:ext cx="6096000" cy="5386090"/>
          </a:xfrm>
          <a:prstGeom prst="rect">
            <a:avLst/>
          </a:prstGeom>
        </p:spPr>
        <p:txBody>
          <a:bodyPr>
            <a:spAutoFit/>
          </a:bodyPr>
          <a:lstStyle/>
          <a:p>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 "kind": "</a:t>
            </a:r>
            <a:r>
              <a:rPr lang="en-US" sz="800" dirty="0" err="1">
                <a:latin typeface="Calibri" panose="020F0502020204030204" pitchFamily="34" charset="0"/>
                <a:cs typeface="Calibri" panose="020F0502020204030204" pitchFamily="34" charset="0"/>
              </a:rPr>
              <a:t>books#volumes</a:t>
            </a:r>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totalItems</a:t>
            </a:r>
            <a:r>
              <a:rPr lang="en-US" sz="800" dirty="0">
                <a:latin typeface="Calibri" panose="020F0502020204030204" pitchFamily="34" charset="0"/>
                <a:cs typeface="Calibri" panose="020F0502020204030204" pitchFamily="34" charset="0"/>
              </a:rPr>
              <a:t>": 1,</a:t>
            </a:r>
          </a:p>
          <a:p>
            <a:r>
              <a:rPr lang="en-US" sz="800" dirty="0">
                <a:latin typeface="Calibri" panose="020F0502020204030204" pitchFamily="34" charset="0"/>
                <a:cs typeface="Calibri" panose="020F0502020204030204" pitchFamily="34" charset="0"/>
              </a:rPr>
              <a:t> "items": [</a:t>
            </a:r>
          </a:p>
          <a:p>
            <a:r>
              <a:rPr lang="en-US" sz="800" dirty="0">
                <a:latin typeface="Calibri" panose="020F0502020204030204" pitchFamily="34" charset="0"/>
                <a:cs typeface="Calibri" panose="020F0502020204030204" pitchFamily="34" charset="0"/>
              </a:rPr>
              <a:t>  {</a:t>
            </a:r>
          </a:p>
          <a:p>
            <a:r>
              <a:rPr lang="en-US" sz="800" dirty="0">
                <a:latin typeface="Calibri" panose="020F0502020204030204" pitchFamily="34" charset="0"/>
                <a:cs typeface="Calibri" panose="020F0502020204030204" pitchFamily="34" charset="0"/>
              </a:rPr>
              <a:t>   "kind": "</a:t>
            </a:r>
            <a:r>
              <a:rPr lang="en-US" sz="800" dirty="0" err="1">
                <a:latin typeface="Calibri" panose="020F0502020204030204" pitchFamily="34" charset="0"/>
                <a:cs typeface="Calibri" panose="020F0502020204030204" pitchFamily="34" charset="0"/>
              </a:rPr>
              <a:t>books#volume</a:t>
            </a:r>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   "id": "yZ1APgAACAAJ",</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etag</a:t>
            </a:r>
            <a:r>
              <a:rPr lang="en-US" sz="800" dirty="0">
                <a:latin typeface="Calibri" panose="020F0502020204030204" pitchFamily="34" charset="0"/>
                <a:cs typeface="Calibri" panose="020F0502020204030204" pitchFamily="34" charset="0"/>
              </a:rPr>
              <a:t>": "g1Upmp1MSiE",</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selfLink</a:t>
            </a:r>
            <a:r>
              <a:rPr lang="en-US" sz="800" dirty="0">
                <a:latin typeface="Calibri" panose="020F0502020204030204" pitchFamily="34" charset="0"/>
                <a:cs typeface="Calibri" panose="020F0502020204030204" pitchFamily="34" charset="0"/>
              </a:rPr>
              <a:t>": "https://www.googleapis.com/books/v1/volumes/yZ1APgAACAAJ",</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volumeInfo</a:t>
            </a:r>
            <a:r>
              <a:rPr lang="en-US" sz="800" dirty="0">
                <a:latin typeface="Calibri" panose="020F0502020204030204" pitchFamily="34" charset="0"/>
                <a:cs typeface="Calibri" panose="020F0502020204030204" pitchFamily="34" charset="0"/>
              </a:rPr>
              <a:t>": {</a:t>
            </a:r>
          </a:p>
          <a:p>
            <a:r>
              <a:rPr lang="en-US" sz="800" dirty="0">
                <a:latin typeface="Calibri" panose="020F0502020204030204" pitchFamily="34" charset="0"/>
                <a:cs typeface="Calibri" panose="020F0502020204030204" pitchFamily="34" charset="0"/>
              </a:rPr>
              <a:t>    "title": "Harry Potter 1 and the Philosopher's Stone",</a:t>
            </a:r>
          </a:p>
          <a:p>
            <a:r>
              <a:rPr lang="en-US" sz="800" dirty="0">
                <a:latin typeface="Calibri" panose="020F0502020204030204" pitchFamily="34" charset="0"/>
                <a:cs typeface="Calibri" panose="020F0502020204030204" pitchFamily="34" charset="0"/>
              </a:rPr>
              <a:t>    "authors": [</a:t>
            </a:r>
          </a:p>
          <a:p>
            <a:r>
              <a:rPr lang="en-US" sz="800" dirty="0">
                <a:latin typeface="Calibri" panose="020F0502020204030204" pitchFamily="34" charset="0"/>
                <a:cs typeface="Calibri" panose="020F0502020204030204" pitchFamily="34" charset="0"/>
              </a:rPr>
              <a:t>     "J. K. Rowling"</a:t>
            </a:r>
          </a:p>
          <a:p>
            <a:r>
              <a:rPr lang="en-US" sz="800" dirty="0">
                <a:latin typeface="Calibri" panose="020F0502020204030204" pitchFamily="34" charset="0"/>
                <a:cs typeface="Calibri" panose="020F0502020204030204" pitchFamily="34" charset="0"/>
              </a:rPr>
              <a:t>    ],</a:t>
            </a:r>
          </a:p>
          <a:p>
            <a:r>
              <a:rPr lang="en-US" sz="800" dirty="0">
                <a:latin typeface="Calibri" panose="020F0502020204030204" pitchFamily="34" charset="0"/>
                <a:cs typeface="Calibri" panose="020F0502020204030204" pitchFamily="34" charset="0"/>
              </a:rPr>
              <a:t>    "publisher": "Bloomsbury Pub Limited",</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publishedDate</a:t>
            </a:r>
            <a:r>
              <a:rPr lang="en-US" sz="800" dirty="0">
                <a:latin typeface="Calibri" panose="020F0502020204030204" pitchFamily="34" charset="0"/>
                <a:cs typeface="Calibri" panose="020F0502020204030204" pitchFamily="34" charset="0"/>
              </a:rPr>
              <a:t>": "1997",</a:t>
            </a:r>
          </a:p>
          <a:p>
            <a:r>
              <a:rPr lang="en-US" sz="800" dirty="0">
                <a:latin typeface="Calibri" panose="020F0502020204030204" pitchFamily="34" charset="0"/>
                <a:cs typeface="Calibri" panose="020F0502020204030204" pitchFamily="34" charset="0"/>
              </a:rPr>
              <a:t>    "description": "Harry Potter is an ordinary boy who lives in a cupboard under the stairs at his Aunt Petunia and Uncle Vernon's house, which he thinks is normal for someone like him who's parents have been killed in a 'car crash'. He is bullied by them and his fat, spoilt cousin Dudley, and lives a very unremarkable life with only the odd hiccup (like his hair growing back overnight!) to cause him much to think about. That is until an owl turns up with a letter addressed to Harry and all hell breaks loose! He is literally rescued by a world where nothing is as it seems and magic lessons are the order of the day. Read and find out how Harry discovers his true heritage at Hogwarts School of Wizardry and Witchcraft, the reason behind his parents mysterious death, who is out to kill him, and how he uncovers the most amazing secret of all time, the fabled Philosopher's Stone! All this and muggles too. Now, what are they?",</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industryIdentifiers</a:t>
            </a:r>
            <a:r>
              <a:rPr lang="en-US" sz="800" dirty="0">
                <a:latin typeface="Calibri" panose="020F0502020204030204" pitchFamily="34" charset="0"/>
                <a:cs typeface="Calibri" panose="020F0502020204030204" pitchFamily="34" charset="0"/>
              </a:rPr>
              <a:t>": [</a:t>
            </a:r>
          </a:p>
          <a:p>
            <a:r>
              <a:rPr lang="en-US" sz="800" dirty="0">
                <a:latin typeface="Calibri" panose="020F0502020204030204" pitchFamily="34" charset="0"/>
                <a:cs typeface="Calibri" panose="020F0502020204030204" pitchFamily="34" charset="0"/>
              </a:rPr>
              <a:t>     {</a:t>
            </a:r>
          </a:p>
          <a:p>
            <a:r>
              <a:rPr lang="en-US" sz="800" dirty="0">
                <a:latin typeface="Calibri" panose="020F0502020204030204" pitchFamily="34" charset="0"/>
                <a:cs typeface="Calibri" panose="020F0502020204030204" pitchFamily="34" charset="0"/>
              </a:rPr>
              <a:t>      "type": "ISBN_10",</a:t>
            </a:r>
          </a:p>
          <a:p>
            <a:r>
              <a:rPr lang="en-US" sz="800" dirty="0">
                <a:latin typeface="Calibri" panose="020F0502020204030204" pitchFamily="34" charset="0"/>
                <a:cs typeface="Calibri" panose="020F0502020204030204" pitchFamily="34" charset="0"/>
              </a:rPr>
              <a:t>      "identifier": "0747532699"</a:t>
            </a:r>
          </a:p>
          <a:p>
            <a:r>
              <a:rPr lang="en-US" sz="800" dirty="0">
                <a:latin typeface="Calibri" panose="020F0502020204030204" pitchFamily="34" charset="0"/>
                <a:cs typeface="Calibri" panose="020F0502020204030204" pitchFamily="34" charset="0"/>
              </a:rPr>
              <a:t>     },</a:t>
            </a:r>
          </a:p>
          <a:p>
            <a:r>
              <a:rPr lang="en-US" sz="800" dirty="0">
                <a:latin typeface="Calibri" panose="020F0502020204030204" pitchFamily="34" charset="0"/>
                <a:cs typeface="Calibri" panose="020F0502020204030204" pitchFamily="34" charset="0"/>
              </a:rPr>
              <a:t>     {</a:t>
            </a:r>
          </a:p>
          <a:p>
            <a:r>
              <a:rPr lang="en-US" sz="800" dirty="0">
                <a:latin typeface="Calibri" panose="020F0502020204030204" pitchFamily="34" charset="0"/>
                <a:cs typeface="Calibri" panose="020F0502020204030204" pitchFamily="34" charset="0"/>
              </a:rPr>
              <a:t>      "type": "ISBN_13",</a:t>
            </a:r>
          </a:p>
          <a:p>
            <a:r>
              <a:rPr lang="en-US" sz="800" dirty="0">
                <a:latin typeface="Calibri" panose="020F0502020204030204" pitchFamily="34" charset="0"/>
                <a:cs typeface="Calibri" panose="020F0502020204030204" pitchFamily="34" charset="0"/>
              </a:rPr>
              <a:t>      "identifier": "9780747532699"</a:t>
            </a:r>
          </a:p>
          <a:p>
            <a:r>
              <a:rPr lang="en-US" sz="800" dirty="0">
                <a:latin typeface="Calibri" panose="020F0502020204030204" pitchFamily="34" charset="0"/>
                <a:cs typeface="Calibri" panose="020F0502020204030204" pitchFamily="34" charset="0"/>
              </a:rPr>
              <a:t>     }</a:t>
            </a:r>
          </a:p>
          <a:p>
            <a:r>
              <a:rPr lang="en-US" sz="800" dirty="0">
                <a:latin typeface="Calibri" panose="020F0502020204030204" pitchFamily="34" charset="0"/>
                <a:cs typeface="Calibri" panose="020F0502020204030204" pitchFamily="34" charset="0"/>
              </a:rPr>
              <a:t>    ],</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readingModes</a:t>
            </a:r>
            <a:r>
              <a:rPr lang="en-US" sz="800" dirty="0">
                <a:latin typeface="Calibri" panose="020F0502020204030204" pitchFamily="34" charset="0"/>
                <a:cs typeface="Calibri" panose="020F0502020204030204" pitchFamily="34" charset="0"/>
              </a:rPr>
              <a:t>": {</a:t>
            </a:r>
          </a:p>
          <a:p>
            <a:r>
              <a:rPr lang="en-US" sz="800" dirty="0">
                <a:latin typeface="Calibri" panose="020F0502020204030204" pitchFamily="34" charset="0"/>
                <a:cs typeface="Calibri" panose="020F0502020204030204" pitchFamily="34" charset="0"/>
              </a:rPr>
              <a:t>     "text": false,</a:t>
            </a:r>
          </a:p>
          <a:p>
            <a:r>
              <a:rPr lang="en-US" sz="800" dirty="0">
                <a:latin typeface="Calibri" panose="020F0502020204030204" pitchFamily="34" charset="0"/>
                <a:cs typeface="Calibri" panose="020F0502020204030204" pitchFamily="34" charset="0"/>
              </a:rPr>
              <a:t>     "image": false</a:t>
            </a:r>
          </a:p>
          <a:p>
            <a:r>
              <a:rPr lang="en-US" sz="800" dirty="0">
                <a:latin typeface="Calibri" panose="020F0502020204030204" pitchFamily="34" charset="0"/>
                <a:cs typeface="Calibri" panose="020F0502020204030204" pitchFamily="34" charset="0"/>
              </a:rPr>
              <a:t>    },</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pageCount</a:t>
            </a:r>
            <a:r>
              <a:rPr lang="en-US" sz="800" dirty="0">
                <a:latin typeface="Calibri" panose="020F0502020204030204" pitchFamily="34" charset="0"/>
                <a:cs typeface="Calibri" panose="020F0502020204030204" pitchFamily="34" charset="0"/>
              </a:rPr>
              <a:t>": 223,</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printType</a:t>
            </a:r>
            <a:r>
              <a:rPr lang="en-US" sz="800" dirty="0">
                <a:latin typeface="Calibri" panose="020F0502020204030204" pitchFamily="34" charset="0"/>
                <a:cs typeface="Calibri" panose="020F0502020204030204" pitchFamily="34" charset="0"/>
              </a:rPr>
              <a:t>": "BOOK",</a:t>
            </a:r>
          </a:p>
          <a:p>
            <a:r>
              <a:rPr lang="en-US" sz="800" dirty="0">
                <a:latin typeface="Calibri" panose="020F0502020204030204" pitchFamily="34" charset="0"/>
                <a:cs typeface="Calibri" panose="020F0502020204030204" pitchFamily="34" charset="0"/>
              </a:rPr>
              <a:t>    "categories": [</a:t>
            </a:r>
          </a:p>
          <a:p>
            <a:r>
              <a:rPr lang="en-US" sz="800" dirty="0">
                <a:latin typeface="Calibri" panose="020F0502020204030204" pitchFamily="34" charset="0"/>
                <a:cs typeface="Calibri" panose="020F0502020204030204" pitchFamily="34" charset="0"/>
              </a:rPr>
              <a:t>     "Juvenile Fiction"</a:t>
            </a:r>
          </a:p>
          <a:p>
            <a:r>
              <a:rPr lang="en-US" sz="800" dirty="0">
                <a:latin typeface="Calibri" panose="020F0502020204030204" pitchFamily="34" charset="0"/>
                <a:cs typeface="Calibri" panose="020F0502020204030204" pitchFamily="34" charset="0"/>
              </a:rPr>
              <a:t>    ],</a:t>
            </a:r>
          </a:p>
          <a:p>
            <a:r>
              <a:rPr lang="en-US" sz="800" dirty="0">
                <a:latin typeface="Calibri" panose="020F0502020204030204" pitchFamily="34" charset="0"/>
                <a:cs typeface="Calibri" panose="020F0502020204030204" pitchFamily="34" charset="0"/>
              </a:rPr>
              <a:t>   ……..</a:t>
            </a:r>
            <a:endParaRPr lang="it-IT" sz="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9503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Los métodos de </a:t>
            </a:r>
            <a:r>
              <a:rPr lang="es-CO" dirty="0" err="1"/>
              <a:t>request</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24</a:t>
            </a:fld>
            <a:endParaRPr lang="it-IT" dirty="0"/>
          </a:p>
        </p:txBody>
      </p:sp>
      <p:sp>
        <p:nvSpPr>
          <p:cNvPr id="6" name="Rectángulo 5">
            <a:extLst>
              <a:ext uri="{FF2B5EF4-FFF2-40B4-BE49-F238E27FC236}">
                <a16:creationId xmlns:a16="http://schemas.microsoft.com/office/drawing/2014/main" id="{62576E7C-CC9A-4428-8AED-E85F5F031B42}"/>
              </a:ext>
            </a:extLst>
          </p:cNvPr>
          <p:cNvSpPr/>
          <p:nvPr/>
        </p:nvSpPr>
        <p:spPr>
          <a:xfrm>
            <a:off x="2711530" y="2571440"/>
            <a:ext cx="1191104"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GET</a:t>
            </a:r>
            <a:endParaRPr lang="es-CO" sz="1600"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
        <p:nvSpPr>
          <p:cNvPr id="7" name="Rectángulo 6">
            <a:extLst>
              <a:ext uri="{FF2B5EF4-FFF2-40B4-BE49-F238E27FC236}">
                <a16:creationId xmlns:a16="http://schemas.microsoft.com/office/drawing/2014/main" id="{752071ED-2B05-47F9-BC06-76D78EC21FC3}"/>
              </a:ext>
            </a:extLst>
          </p:cNvPr>
          <p:cNvSpPr/>
          <p:nvPr/>
        </p:nvSpPr>
        <p:spPr>
          <a:xfrm>
            <a:off x="2711530" y="1650417"/>
            <a:ext cx="1191104"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POST</a:t>
            </a:r>
            <a:endParaRPr lang="es-CO" sz="1600"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
        <p:nvSpPr>
          <p:cNvPr id="9" name="Rectángulo 8">
            <a:extLst>
              <a:ext uri="{FF2B5EF4-FFF2-40B4-BE49-F238E27FC236}">
                <a16:creationId xmlns:a16="http://schemas.microsoft.com/office/drawing/2014/main" id="{2AB86606-F0B1-4920-B422-0C02F8469286}"/>
              </a:ext>
            </a:extLst>
          </p:cNvPr>
          <p:cNvSpPr/>
          <p:nvPr/>
        </p:nvSpPr>
        <p:spPr>
          <a:xfrm>
            <a:off x="5375900" y="1650417"/>
            <a:ext cx="2376330" cy="425501"/>
          </a:xfrm>
          <a:prstGeom prst="rect">
            <a:avLst/>
          </a:prstGeom>
          <a:noFill/>
        </p:spPr>
        <p:txBody>
          <a:bodyPr wrap="square" anchor="ctr">
            <a:spAutoFit/>
          </a:bodyPr>
          <a:lstStyle/>
          <a:p>
            <a:pPr>
              <a:lnSpc>
                <a:spcPct val="115000"/>
              </a:lnSpc>
              <a:spcAft>
                <a:spcPts val="1000"/>
              </a:spcAft>
            </a:pPr>
            <a:r>
              <a:rPr lang="es-CO" sz="2000" b="1" dirty="0">
                <a:solidFill>
                  <a:schemeClr val="accent1"/>
                </a:solidFill>
                <a:latin typeface="Segoe UI" panose="020B0502040204020203" pitchFamily="34" charset="0"/>
                <a:ea typeface="Calibri" panose="020F0502020204030204" pitchFamily="34" charset="0"/>
                <a:cs typeface="Segoe UI" panose="020B0502040204020203" pitchFamily="34" charset="0"/>
              </a:rPr>
              <a:t>Crear/publicar</a:t>
            </a:r>
            <a:endParaRPr lang="es-CO" sz="1600" b="1" dirty="0">
              <a:solidFill>
                <a:schemeClr val="accent1"/>
              </a:solidFill>
              <a:latin typeface="Segoe UI" panose="020B0502040204020203" pitchFamily="34" charset="0"/>
              <a:ea typeface="Calibri" panose="020F0502020204030204" pitchFamily="34" charset="0"/>
              <a:cs typeface="Segoe UI" panose="020B0502040204020203" pitchFamily="34" charset="0"/>
            </a:endParaRPr>
          </a:p>
        </p:txBody>
      </p:sp>
      <p:sp>
        <p:nvSpPr>
          <p:cNvPr id="10" name="Rectángulo 9">
            <a:extLst>
              <a:ext uri="{FF2B5EF4-FFF2-40B4-BE49-F238E27FC236}">
                <a16:creationId xmlns:a16="http://schemas.microsoft.com/office/drawing/2014/main" id="{FB332664-DF7E-4185-A6A7-B508F237F72F}"/>
              </a:ext>
            </a:extLst>
          </p:cNvPr>
          <p:cNvSpPr/>
          <p:nvPr/>
        </p:nvSpPr>
        <p:spPr>
          <a:xfrm>
            <a:off x="5375900" y="2571440"/>
            <a:ext cx="1191104" cy="425501"/>
          </a:xfrm>
          <a:prstGeom prst="rect">
            <a:avLst/>
          </a:prstGeom>
          <a:noFill/>
        </p:spPr>
        <p:txBody>
          <a:bodyPr wrap="square" anchor="ctr">
            <a:spAutoFit/>
          </a:bodyPr>
          <a:lstStyle/>
          <a:p>
            <a:pPr>
              <a:lnSpc>
                <a:spcPct val="115000"/>
              </a:lnSpc>
              <a:spcAft>
                <a:spcPts val="1000"/>
              </a:spcAft>
            </a:pPr>
            <a:r>
              <a:rPr lang="es-CO" sz="2000" b="1" dirty="0">
                <a:solidFill>
                  <a:schemeClr val="accent1"/>
                </a:solidFill>
                <a:latin typeface="Segoe UI" panose="020B0502040204020203" pitchFamily="34" charset="0"/>
                <a:ea typeface="Calibri" panose="020F0502020204030204" pitchFamily="34" charset="0"/>
                <a:cs typeface="Segoe UI" panose="020B0502040204020203" pitchFamily="34" charset="0"/>
              </a:rPr>
              <a:t>Leer</a:t>
            </a:r>
            <a:endParaRPr lang="es-CO" sz="1600" b="1" dirty="0">
              <a:solidFill>
                <a:schemeClr val="accent1"/>
              </a:solidFill>
              <a:latin typeface="Segoe UI" panose="020B0502040204020203" pitchFamily="34" charset="0"/>
              <a:ea typeface="Calibri" panose="020F0502020204030204" pitchFamily="34" charset="0"/>
              <a:cs typeface="Segoe UI" panose="020B0502040204020203" pitchFamily="34" charset="0"/>
            </a:endParaRPr>
          </a:p>
        </p:txBody>
      </p:sp>
      <p:sp>
        <p:nvSpPr>
          <p:cNvPr id="11" name="Rectángulo 10">
            <a:extLst>
              <a:ext uri="{FF2B5EF4-FFF2-40B4-BE49-F238E27FC236}">
                <a16:creationId xmlns:a16="http://schemas.microsoft.com/office/drawing/2014/main" id="{3B805BE5-E824-4642-8A54-791DAE96CEDF}"/>
              </a:ext>
            </a:extLst>
          </p:cNvPr>
          <p:cNvSpPr/>
          <p:nvPr/>
        </p:nvSpPr>
        <p:spPr>
          <a:xfrm>
            <a:off x="2711530" y="3518382"/>
            <a:ext cx="1191104"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PUT</a:t>
            </a:r>
            <a:endParaRPr lang="es-CO" sz="1600"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
        <p:nvSpPr>
          <p:cNvPr id="12" name="Rectángulo 11">
            <a:extLst>
              <a:ext uri="{FF2B5EF4-FFF2-40B4-BE49-F238E27FC236}">
                <a16:creationId xmlns:a16="http://schemas.microsoft.com/office/drawing/2014/main" id="{8167603C-FA6A-42BF-BDE5-97745D632876}"/>
              </a:ext>
            </a:extLst>
          </p:cNvPr>
          <p:cNvSpPr/>
          <p:nvPr/>
        </p:nvSpPr>
        <p:spPr>
          <a:xfrm>
            <a:off x="5375900" y="3518382"/>
            <a:ext cx="2880400" cy="425501"/>
          </a:xfrm>
          <a:prstGeom prst="rect">
            <a:avLst/>
          </a:prstGeom>
          <a:noFill/>
        </p:spPr>
        <p:txBody>
          <a:bodyPr wrap="square" anchor="ctr">
            <a:spAutoFit/>
          </a:bodyPr>
          <a:lstStyle/>
          <a:p>
            <a:pPr>
              <a:lnSpc>
                <a:spcPct val="115000"/>
              </a:lnSpc>
              <a:spcAft>
                <a:spcPts val="1000"/>
              </a:spcAft>
            </a:pPr>
            <a:r>
              <a:rPr lang="es-CO" sz="2000" b="1" dirty="0">
                <a:solidFill>
                  <a:schemeClr val="accent1"/>
                </a:solidFill>
                <a:latin typeface="Segoe UI" panose="020B0502040204020203" pitchFamily="34" charset="0"/>
                <a:ea typeface="Calibri" panose="020F0502020204030204" pitchFamily="34" charset="0"/>
                <a:cs typeface="Segoe UI" panose="020B0502040204020203" pitchFamily="34" charset="0"/>
              </a:rPr>
              <a:t>Reemplazar</a:t>
            </a:r>
            <a:endParaRPr lang="es-CO" sz="1600" b="1" dirty="0">
              <a:solidFill>
                <a:schemeClr val="accent1"/>
              </a:solidFill>
              <a:latin typeface="Segoe UI" panose="020B0502040204020203" pitchFamily="34" charset="0"/>
              <a:ea typeface="Calibri" panose="020F0502020204030204" pitchFamily="34" charset="0"/>
              <a:cs typeface="Segoe UI" panose="020B0502040204020203" pitchFamily="34" charset="0"/>
            </a:endParaRPr>
          </a:p>
        </p:txBody>
      </p:sp>
      <p:sp>
        <p:nvSpPr>
          <p:cNvPr id="13" name="Rectángulo 12">
            <a:extLst>
              <a:ext uri="{FF2B5EF4-FFF2-40B4-BE49-F238E27FC236}">
                <a16:creationId xmlns:a16="http://schemas.microsoft.com/office/drawing/2014/main" id="{233C441A-6D19-4129-8E98-512B6F527B5D}"/>
              </a:ext>
            </a:extLst>
          </p:cNvPr>
          <p:cNvSpPr/>
          <p:nvPr/>
        </p:nvSpPr>
        <p:spPr>
          <a:xfrm>
            <a:off x="2711530" y="4439405"/>
            <a:ext cx="1191104"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PATCH</a:t>
            </a:r>
            <a:endParaRPr lang="es-CO" sz="1600"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
        <p:nvSpPr>
          <p:cNvPr id="14" name="Rectángulo 13">
            <a:extLst>
              <a:ext uri="{FF2B5EF4-FFF2-40B4-BE49-F238E27FC236}">
                <a16:creationId xmlns:a16="http://schemas.microsoft.com/office/drawing/2014/main" id="{3AF45BD1-8885-49A2-B83A-09E654EE5851}"/>
              </a:ext>
            </a:extLst>
          </p:cNvPr>
          <p:cNvSpPr/>
          <p:nvPr/>
        </p:nvSpPr>
        <p:spPr>
          <a:xfrm>
            <a:off x="5375900" y="4439405"/>
            <a:ext cx="2880400" cy="425501"/>
          </a:xfrm>
          <a:prstGeom prst="rect">
            <a:avLst/>
          </a:prstGeom>
          <a:noFill/>
        </p:spPr>
        <p:txBody>
          <a:bodyPr wrap="square" anchor="ctr">
            <a:spAutoFit/>
          </a:bodyPr>
          <a:lstStyle/>
          <a:p>
            <a:pPr>
              <a:lnSpc>
                <a:spcPct val="115000"/>
              </a:lnSpc>
              <a:spcAft>
                <a:spcPts val="1000"/>
              </a:spcAft>
            </a:pPr>
            <a:r>
              <a:rPr lang="es-CO" sz="2000" b="1" dirty="0">
                <a:solidFill>
                  <a:schemeClr val="accent1"/>
                </a:solidFill>
                <a:latin typeface="Segoe UI" panose="020B0502040204020203" pitchFamily="34" charset="0"/>
                <a:ea typeface="Calibri" panose="020F0502020204030204" pitchFamily="34" charset="0"/>
                <a:cs typeface="Segoe UI" panose="020B0502040204020203" pitchFamily="34" charset="0"/>
              </a:rPr>
              <a:t>Modificar</a:t>
            </a:r>
            <a:endParaRPr lang="es-CO" sz="1600" b="1" dirty="0">
              <a:solidFill>
                <a:schemeClr val="accent1"/>
              </a:solidFill>
              <a:latin typeface="Segoe UI" panose="020B0502040204020203" pitchFamily="34" charset="0"/>
              <a:ea typeface="Calibri" panose="020F0502020204030204" pitchFamily="34" charset="0"/>
              <a:cs typeface="Segoe UI" panose="020B0502040204020203" pitchFamily="34" charset="0"/>
            </a:endParaRPr>
          </a:p>
        </p:txBody>
      </p:sp>
      <p:sp>
        <p:nvSpPr>
          <p:cNvPr id="15" name="Rectángulo 14">
            <a:extLst>
              <a:ext uri="{FF2B5EF4-FFF2-40B4-BE49-F238E27FC236}">
                <a16:creationId xmlns:a16="http://schemas.microsoft.com/office/drawing/2014/main" id="{6D4E3383-5619-4305-85EC-78CDC50DFD35}"/>
              </a:ext>
            </a:extLst>
          </p:cNvPr>
          <p:cNvSpPr/>
          <p:nvPr/>
        </p:nvSpPr>
        <p:spPr>
          <a:xfrm>
            <a:off x="2711530" y="5327390"/>
            <a:ext cx="1191104"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DELETE</a:t>
            </a:r>
            <a:endParaRPr lang="es-CO" sz="1600"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
        <p:nvSpPr>
          <p:cNvPr id="16" name="Rectángulo 15">
            <a:extLst>
              <a:ext uri="{FF2B5EF4-FFF2-40B4-BE49-F238E27FC236}">
                <a16:creationId xmlns:a16="http://schemas.microsoft.com/office/drawing/2014/main" id="{2A211D3B-1BE0-42A4-B6BD-3E46B5A0F834}"/>
              </a:ext>
            </a:extLst>
          </p:cNvPr>
          <p:cNvSpPr/>
          <p:nvPr/>
        </p:nvSpPr>
        <p:spPr>
          <a:xfrm>
            <a:off x="5375900" y="5327390"/>
            <a:ext cx="2880400" cy="425501"/>
          </a:xfrm>
          <a:prstGeom prst="rect">
            <a:avLst/>
          </a:prstGeom>
          <a:noFill/>
        </p:spPr>
        <p:txBody>
          <a:bodyPr wrap="square" anchor="ctr">
            <a:spAutoFit/>
          </a:bodyPr>
          <a:lstStyle/>
          <a:p>
            <a:pPr>
              <a:lnSpc>
                <a:spcPct val="115000"/>
              </a:lnSpc>
              <a:spcAft>
                <a:spcPts val="1000"/>
              </a:spcAft>
            </a:pPr>
            <a:r>
              <a:rPr lang="es-CO" sz="2000" b="1" dirty="0">
                <a:solidFill>
                  <a:schemeClr val="accent1"/>
                </a:solidFill>
                <a:latin typeface="Segoe UI" panose="020B0502040204020203" pitchFamily="34" charset="0"/>
                <a:ea typeface="Calibri" panose="020F0502020204030204" pitchFamily="34" charset="0"/>
                <a:cs typeface="Segoe UI" panose="020B0502040204020203" pitchFamily="34" charset="0"/>
              </a:rPr>
              <a:t>Borrar</a:t>
            </a:r>
            <a:endParaRPr lang="es-CO" sz="1600" b="1" dirty="0">
              <a:solidFill>
                <a:schemeClr val="accent1"/>
              </a:solidFill>
              <a:latin typeface="Segoe UI" panose="020B0502040204020203" pitchFamily="34" charset="0"/>
              <a:ea typeface="Calibri" panose="020F0502020204030204" pitchFamily="34" charset="0"/>
              <a:cs typeface="Segoe UI" panose="020B0502040204020203" pitchFamily="34" charset="0"/>
            </a:endParaRPr>
          </a:p>
        </p:txBody>
      </p:sp>
      <p:sp>
        <p:nvSpPr>
          <p:cNvPr id="8" name="Flecha: a la derecha 7">
            <a:extLst>
              <a:ext uri="{FF2B5EF4-FFF2-40B4-BE49-F238E27FC236}">
                <a16:creationId xmlns:a16="http://schemas.microsoft.com/office/drawing/2014/main" id="{AD5F578F-6F3C-4B09-B3E4-4B556895E765}"/>
              </a:ext>
            </a:extLst>
          </p:cNvPr>
          <p:cNvSpPr/>
          <p:nvPr/>
        </p:nvSpPr>
        <p:spPr bwMode="auto">
          <a:xfrm>
            <a:off x="783793" y="2708900"/>
            <a:ext cx="1191104" cy="21603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19" name="Rectángulo 18">
            <a:extLst>
              <a:ext uri="{FF2B5EF4-FFF2-40B4-BE49-F238E27FC236}">
                <a16:creationId xmlns:a16="http://schemas.microsoft.com/office/drawing/2014/main" id="{D9F9519A-66C1-43F5-83F2-BEA555455A91}"/>
              </a:ext>
            </a:extLst>
          </p:cNvPr>
          <p:cNvSpPr/>
          <p:nvPr/>
        </p:nvSpPr>
        <p:spPr>
          <a:xfrm>
            <a:off x="8256300" y="2816915"/>
            <a:ext cx="2880400" cy="1483804"/>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CO" sz="1600" dirty="0">
                <a:solidFill>
                  <a:schemeClr val="accent1">
                    <a:lumMod val="50000"/>
                  </a:schemeClr>
                </a:solidFill>
                <a:latin typeface="Segoe UI" panose="020B0502040204020203" pitchFamily="34" charset="0"/>
                <a:cs typeface="Segoe UI" panose="020B0502040204020203" pitchFamily="34" charset="0"/>
              </a:rPr>
              <a:t>Al fin y al cabo trabajar con Api siempre termina siendo un trabajo en el cual hacemos operaciones sobre bases de datos remotas</a:t>
            </a:r>
          </a:p>
        </p:txBody>
      </p:sp>
    </p:spTree>
    <p:extLst>
      <p:ext uri="{BB962C8B-B14F-4D97-AF65-F5344CB8AC3E}">
        <p14:creationId xmlns:p14="http://schemas.microsoft.com/office/powerpoint/2010/main" val="3400497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¿Que son los </a:t>
            </a:r>
            <a:r>
              <a:rPr lang="es-CO" dirty="0" err="1"/>
              <a:t>endpoints</a:t>
            </a:r>
            <a:r>
              <a:rPr lang="es-CO" dirty="0"/>
              <a:t>?</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25</a:t>
            </a:fld>
            <a:endParaRPr lang="it-IT" dirty="0"/>
          </a:p>
        </p:txBody>
      </p:sp>
      <p:sp>
        <p:nvSpPr>
          <p:cNvPr id="18" name="Rectángulo 17">
            <a:extLst>
              <a:ext uri="{FF2B5EF4-FFF2-40B4-BE49-F238E27FC236}">
                <a16:creationId xmlns:a16="http://schemas.microsoft.com/office/drawing/2014/main" id="{58DC1538-DC78-49F5-BEA5-9B49557D070E}"/>
              </a:ext>
            </a:extLst>
          </p:cNvPr>
          <p:cNvSpPr/>
          <p:nvPr/>
        </p:nvSpPr>
        <p:spPr>
          <a:xfrm>
            <a:off x="1773226" y="2237534"/>
            <a:ext cx="2321125"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ENDPOINT</a:t>
            </a:r>
            <a:endParaRPr lang="es-CO" sz="1600"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
        <p:nvSpPr>
          <p:cNvPr id="19" name="Rectángulo 18">
            <a:extLst>
              <a:ext uri="{FF2B5EF4-FFF2-40B4-BE49-F238E27FC236}">
                <a16:creationId xmlns:a16="http://schemas.microsoft.com/office/drawing/2014/main" id="{52DDBDEE-E12C-4EFA-AA0A-986CE018ACBE}"/>
              </a:ext>
            </a:extLst>
          </p:cNvPr>
          <p:cNvSpPr/>
          <p:nvPr/>
        </p:nvSpPr>
        <p:spPr>
          <a:xfrm>
            <a:off x="1678461" y="3071426"/>
            <a:ext cx="2533590" cy="2340897"/>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CO" sz="1600" dirty="0">
                <a:solidFill>
                  <a:schemeClr val="accent1">
                    <a:lumMod val="50000"/>
                  </a:schemeClr>
                </a:solidFill>
                <a:latin typeface="Segoe UI" panose="020B0502040204020203" pitchFamily="34" charset="0"/>
                <a:cs typeface="Segoe UI" panose="020B0502040204020203" pitchFamily="34" charset="0"/>
              </a:rPr>
              <a:t>Son URL que contestan a unos requerimientos hechos por un usuario o una aplicación. En cada </a:t>
            </a:r>
            <a:r>
              <a:rPr lang="es-CO" sz="1600" dirty="0" err="1">
                <a:solidFill>
                  <a:schemeClr val="accent1">
                    <a:lumMod val="50000"/>
                  </a:schemeClr>
                </a:solidFill>
                <a:latin typeface="Segoe UI" panose="020B0502040204020203" pitchFamily="34" charset="0"/>
                <a:cs typeface="Segoe UI" panose="020B0502040204020203" pitchFamily="34" charset="0"/>
              </a:rPr>
              <a:t>endpoint</a:t>
            </a:r>
            <a:r>
              <a:rPr lang="es-CO" sz="1600" dirty="0">
                <a:solidFill>
                  <a:schemeClr val="accent1">
                    <a:lumMod val="50000"/>
                  </a:schemeClr>
                </a:solidFill>
                <a:latin typeface="Segoe UI" panose="020B0502040204020203" pitchFamily="34" charset="0"/>
                <a:cs typeface="Segoe UI" panose="020B0502040204020203" pitchFamily="34" charset="0"/>
              </a:rPr>
              <a:t> se usa un método especifico (GET, POST, </a:t>
            </a:r>
            <a:r>
              <a:rPr lang="es-CO" sz="1600" dirty="0" err="1">
                <a:solidFill>
                  <a:schemeClr val="accent1">
                    <a:lumMod val="50000"/>
                  </a:schemeClr>
                </a:solidFill>
                <a:latin typeface="Segoe UI" panose="020B0502040204020203" pitchFamily="34" charset="0"/>
                <a:cs typeface="Segoe UI" panose="020B0502040204020203" pitchFamily="34" charset="0"/>
              </a:rPr>
              <a:t>etc</a:t>
            </a:r>
            <a:r>
              <a:rPr lang="es-CO" sz="1600" dirty="0">
                <a:solidFill>
                  <a:schemeClr val="accent1">
                    <a:lumMod val="50000"/>
                  </a:schemeClr>
                </a:solidFill>
                <a:latin typeface="Segoe UI" panose="020B0502040204020203" pitchFamily="34" charset="0"/>
                <a:cs typeface="Segoe UI" panose="020B0502040204020203" pitchFamily="34" charset="0"/>
              </a:rPr>
              <a:t>) declinándolo a una tarea especifica</a:t>
            </a:r>
          </a:p>
        </p:txBody>
      </p:sp>
      <p:sp>
        <p:nvSpPr>
          <p:cNvPr id="20" name="Llaves 19">
            <a:extLst>
              <a:ext uri="{FF2B5EF4-FFF2-40B4-BE49-F238E27FC236}">
                <a16:creationId xmlns:a16="http://schemas.microsoft.com/office/drawing/2014/main" id="{9E674F2C-B376-46C6-8A1F-3D79E8DBAD83}"/>
              </a:ext>
            </a:extLst>
          </p:cNvPr>
          <p:cNvSpPr/>
          <p:nvPr/>
        </p:nvSpPr>
        <p:spPr bwMode="auto">
          <a:xfrm>
            <a:off x="1305134" y="2996940"/>
            <a:ext cx="3239447" cy="2489868"/>
          </a:xfrm>
          <a:prstGeom prst="bracePair">
            <a:avLst>
              <a:gd name="adj" fmla="val 6702"/>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Segoe UI" panose="020B0502040204020203" pitchFamily="34" charset="0"/>
              <a:ea typeface="ＭＳ Ｐゴシック" pitchFamily="84" charset="-128"/>
              <a:cs typeface="Segoe UI" panose="020B0502040204020203" pitchFamily="34" charset="0"/>
            </a:endParaRPr>
          </a:p>
        </p:txBody>
      </p:sp>
      <p:pic>
        <p:nvPicPr>
          <p:cNvPr id="4098" name="Picture 2" descr="User endpoints">
            <a:extLst>
              <a:ext uri="{FF2B5EF4-FFF2-40B4-BE49-F238E27FC236}">
                <a16:creationId xmlns:a16="http://schemas.microsoft.com/office/drawing/2014/main" id="{E1C6EF26-9ED7-44E2-82A7-48EF9A78B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930" y="2996940"/>
            <a:ext cx="5715000" cy="24765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23">
            <a:extLst>
              <a:ext uri="{FF2B5EF4-FFF2-40B4-BE49-F238E27FC236}">
                <a16:creationId xmlns:a16="http://schemas.microsoft.com/office/drawing/2014/main" id="{4892223A-8CD8-4A73-8C66-DB5CCBFE8E8B}"/>
              </a:ext>
            </a:extLst>
          </p:cNvPr>
          <p:cNvSpPr/>
          <p:nvPr/>
        </p:nvSpPr>
        <p:spPr>
          <a:xfrm>
            <a:off x="6887813" y="2237534"/>
            <a:ext cx="2321125" cy="425501"/>
          </a:xfrm>
          <a:prstGeom prst="rect">
            <a:avLst/>
          </a:prstGeom>
          <a:noFill/>
        </p:spPr>
        <p:txBody>
          <a:bodyPr wrap="square" anchor="ctr">
            <a:spAutoFit/>
          </a:bodyPr>
          <a:lstStyle/>
          <a:p>
            <a:pPr algn="ctr">
              <a:lnSpc>
                <a:spcPct val="115000"/>
              </a:lnSpc>
              <a:spcAft>
                <a:spcPts val="1000"/>
              </a:spcAft>
            </a:pPr>
            <a:r>
              <a:rPr lang="es-CO" sz="2000" b="1" dirty="0">
                <a:solidFill>
                  <a:schemeClr val="accent1"/>
                </a:solidFill>
                <a:latin typeface="Segoe UI" panose="020B0502040204020203" pitchFamily="34" charset="0"/>
                <a:ea typeface="Calibri" panose="020F0502020204030204" pitchFamily="34" charset="0"/>
                <a:cs typeface="Segoe UI" panose="020B0502040204020203" pitchFamily="34" charset="0"/>
              </a:rPr>
              <a:t>INSTAGRAM</a:t>
            </a:r>
            <a:endParaRPr lang="es-CO" sz="1600" b="1" dirty="0">
              <a:solidFill>
                <a:schemeClr val="accent1"/>
              </a:solidFill>
              <a:latin typeface="Segoe UI" panose="020B0502040204020203" pitchFamily="34" charset="0"/>
              <a:ea typeface="Calibri" panose="020F0502020204030204" pitchFamily="34" charset="0"/>
              <a:cs typeface="Segoe UI" panose="020B0502040204020203" pitchFamily="34" charset="0"/>
            </a:endParaRPr>
          </a:p>
        </p:txBody>
      </p:sp>
      <p:pic>
        <p:nvPicPr>
          <p:cNvPr id="5" name="Gráfico 4" descr="Diseño web">
            <a:extLst>
              <a:ext uri="{FF2B5EF4-FFF2-40B4-BE49-F238E27FC236}">
                <a16:creationId xmlns:a16="http://schemas.microsoft.com/office/drawing/2014/main" id="{7343136A-C1E6-4F6C-843B-F117C5478B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67657" y="1323134"/>
            <a:ext cx="914400" cy="914400"/>
          </a:xfrm>
          <a:prstGeom prst="rect">
            <a:avLst/>
          </a:prstGeom>
        </p:spPr>
      </p:pic>
    </p:spTree>
    <p:extLst>
      <p:ext uri="{BB962C8B-B14F-4D97-AF65-F5344CB8AC3E}">
        <p14:creationId xmlns:p14="http://schemas.microsoft.com/office/powerpoint/2010/main" val="2903913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dirty="0"/>
              <a:t>Autenticación</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26</a:t>
            </a:fld>
            <a:endParaRPr lang="it-IT" dirty="0"/>
          </a:p>
        </p:txBody>
      </p:sp>
      <p:sp>
        <p:nvSpPr>
          <p:cNvPr id="13" name="Rectángulo 12">
            <a:extLst>
              <a:ext uri="{FF2B5EF4-FFF2-40B4-BE49-F238E27FC236}">
                <a16:creationId xmlns:a16="http://schemas.microsoft.com/office/drawing/2014/main" id="{BBA214F0-354B-4C18-B5F7-61A7BCED40B5}"/>
              </a:ext>
            </a:extLst>
          </p:cNvPr>
          <p:cNvSpPr/>
          <p:nvPr/>
        </p:nvSpPr>
        <p:spPr>
          <a:xfrm>
            <a:off x="1044208" y="2028380"/>
            <a:ext cx="2415372" cy="844305"/>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HTTP BASIC AUTHENTICATION</a:t>
            </a:r>
          </a:p>
        </p:txBody>
      </p:sp>
      <p:sp>
        <p:nvSpPr>
          <p:cNvPr id="21" name="Rectángulo 20">
            <a:extLst>
              <a:ext uri="{FF2B5EF4-FFF2-40B4-BE49-F238E27FC236}">
                <a16:creationId xmlns:a16="http://schemas.microsoft.com/office/drawing/2014/main" id="{8F33A51D-57D8-4ECF-AF0A-98389B85EAEB}"/>
              </a:ext>
            </a:extLst>
          </p:cNvPr>
          <p:cNvSpPr/>
          <p:nvPr/>
        </p:nvSpPr>
        <p:spPr>
          <a:xfrm>
            <a:off x="996567" y="3138132"/>
            <a:ext cx="2533590" cy="1774588"/>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Es el método de autenticación clásico </a:t>
            </a:r>
            <a:r>
              <a:rPr lang="es-ES" sz="1600" dirty="0" err="1">
                <a:solidFill>
                  <a:schemeClr val="accent1">
                    <a:lumMod val="50000"/>
                  </a:schemeClr>
                </a:solidFill>
                <a:latin typeface="Segoe UI" panose="020B0502040204020203" pitchFamily="34" charset="0"/>
                <a:cs typeface="Segoe UI" panose="020B0502040204020203" pitchFamily="34" charset="0"/>
              </a:rPr>
              <a:t>username</a:t>
            </a:r>
            <a:r>
              <a:rPr lang="es-ES" sz="1600" dirty="0">
                <a:solidFill>
                  <a:schemeClr val="accent1">
                    <a:lumMod val="50000"/>
                  </a:schemeClr>
                </a:solidFill>
                <a:latin typeface="Segoe UI" panose="020B0502040204020203" pitchFamily="34" charset="0"/>
                <a:cs typeface="Segoe UI" panose="020B0502040204020203" pitchFamily="34" charset="0"/>
              </a:rPr>
              <a:t>/contraseña. Solamente que siendo transmitido por medio de  http se vuelve inseguro</a:t>
            </a:r>
          </a:p>
        </p:txBody>
      </p:sp>
      <p:sp>
        <p:nvSpPr>
          <p:cNvPr id="23" name="Llaves 22">
            <a:extLst>
              <a:ext uri="{FF2B5EF4-FFF2-40B4-BE49-F238E27FC236}">
                <a16:creationId xmlns:a16="http://schemas.microsoft.com/office/drawing/2014/main" id="{23A959FD-53D3-4655-A934-59D04F2BB94A}"/>
              </a:ext>
            </a:extLst>
          </p:cNvPr>
          <p:cNvSpPr/>
          <p:nvPr/>
        </p:nvSpPr>
        <p:spPr bwMode="auto">
          <a:xfrm>
            <a:off x="623240" y="3068950"/>
            <a:ext cx="3239447" cy="1912950"/>
          </a:xfrm>
          <a:prstGeom prst="bracePair">
            <a:avLst>
              <a:gd name="adj" fmla="val 6702"/>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Segoe UI" panose="020B0502040204020203" pitchFamily="34" charset="0"/>
              <a:ea typeface="ＭＳ Ｐゴシック" pitchFamily="84" charset="-128"/>
              <a:cs typeface="Segoe UI" panose="020B0502040204020203" pitchFamily="34" charset="0"/>
            </a:endParaRPr>
          </a:p>
        </p:txBody>
      </p:sp>
      <p:sp>
        <p:nvSpPr>
          <p:cNvPr id="15" name="Rectángulo 14">
            <a:extLst>
              <a:ext uri="{FF2B5EF4-FFF2-40B4-BE49-F238E27FC236}">
                <a16:creationId xmlns:a16="http://schemas.microsoft.com/office/drawing/2014/main" id="{44E1B7EA-4C06-48F9-9A92-302E1C64BA55}"/>
              </a:ext>
            </a:extLst>
          </p:cNvPr>
          <p:cNvSpPr/>
          <p:nvPr/>
        </p:nvSpPr>
        <p:spPr>
          <a:xfrm>
            <a:off x="3227773" y="851623"/>
            <a:ext cx="7548877" cy="634341"/>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CO" sz="1600" dirty="0">
                <a:solidFill>
                  <a:schemeClr val="accent1">
                    <a:lumMod val="50000"/>
                  </a:schemeClr>
                </a:solidFill>
                <a:latin typeface="Segoe UI" panose="020B0502040204020203" pitchFamily="34" charset="0"/>
                <a:cs typeface="Segoe UI" panose="020B0502040204020203" pitchFamily="34" charset="0"/>
              </a:rPr>
              <a:t>Casi siempre para acceder a un API hay que autenticarse antes el servicio. Existen diferentes métodos de autenticación y dependen del proveedor del servicio</a:t>
            </a:r>
          </a:p>
        </p:txBody>
      </p:sp>
      <p:pic>
        <p:nvPicPr>
          <p:cNvPr id="16" name="Gráfico 15" descr="Distintivo de empleado">
            <a:extLst>
              <a:ext uri="{FF2B5EF4-FFF2-40B4-BE49-F238E27FC236}">
                <a16:creationId xmlns:a16="http://schemas.microsoft.com/office/drawing/2014/main" id="{24361886-809F-47F4-8A2D-79D5DF34D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7322" y="683874"/>
            <a:ext cx="914400" cy="914400"/>
          </a:xfrm>
          <a:prstGeom prst="rect">
            <a:avLst/>
          </a:prstGeom>
        </p:spPr>
      </p:pic>
      <p:sp>
        <p:nvSpPr>
          <p:cNvPr id="18" name="Rectángulo 17">
            <a:extLst>
              <a:ext uri="{FF2B5EF4-FFF2-40B4-BE49-F238E27FC236}">
                <a16:creationId xmlns:a16="http://schemas.microsoft.com/office/drawing/2014/main" id="{15195070-E791-43D0-9F07-EE78E8BE26A0}"/>
              </a:ext>
            </a:extLst>
          </p:cNvPr>
          <p:cNvSpPr/>
          <p:nvPr/>
        </p:nvSpPr>
        <p:spPr>
          <a:xfrm>
            <a:off x="4888586" y="2237781"/>
            <a:ext cx="2415372"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API KEYS</a:t>
            </a:r>
          </a:p>
        </p:txBody>
      </p:sp>
      <p:sp>
        <p:nvSpPr>
          <p:cNvPr id="19" name="Rectángulo 18">
            <a:extLst>
              <a:ext uri="{FF2B5EF4-FFF2-40B4-BE49-F238E27FC236}">
                <a16:creationId xmlns:a16="http://schemas.microsoft.com/office/drawing/2014/main" id="{827AADCD-BB55-483C-B05B-413F766BDD77}"/>
              </a:ext>
            </a:extLst>
          </p:cNvPr>
          <p:cNvSpPr/>
          <p:nvPr/>
        </p:nvSpPr>
        <p:spPr>
          <a:xfrm>
            <a:off x="4849877" y="3116662"/>
            <a:ext cx="2533590" cy="925125"/>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A cada usuario nuevo se asigna un valor único que se les pide toda las veces</a:t>
            </a:r>
          </a:p>
        </p:txBody>
      </p:sp>
      <p:sp>
        <p:nvSpPr>
          <p:cNvPr id="20" name="Llaves 19">
            <a:extLst>
              <a:ext uri="{FF2B5EF4-FFF2-40B4-BE49-F238E27FC236}">
                <a16:creationId xmlns:a16="http://schemas.microsoft.com/office/drawing/2014/main" id="{946AE104-8090-4B00-BFFA-4366DDE73F12}"/>
              </a:ext>
            </a:extLst>
          </p:cNvPr>
          <p:cNvSpPr/>
          <p:nvPr/>
        </p:nvSpPr>
        <p:spPr bwMode="auto">
          <a:xfrm>
            <a:off x="4623797" y="3039318"/>
            <a:ext cx="2944952" cy="1079810"/>
          </a:xfrm>
          <a:prstGeom prst="bracePair">
            <a:avLst>
              <a:gd name="adj" fmla="val 6702"/>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Segoe UI" panose="020B0502040204020203" pitchFamily="34" charset="0"/>
              <a:ea typeface="ＭＳ Ｐゴシック" pitchFamily="84" charset="-128"/>
              <a:cs typeface="Segoe UI" panose="020B0502040204020203" pitchFamily="34" charset="0"/>
            </a:endParaRPr>
          </a:p>
        </p:txBody>
      </p:sp>
      <p:sp>
        <p:nvSpPr>
          <p:cNvPr id="24" name="Rectángulo 23">
            <a:extLst>
              <a:ext uri="{FF2B5EF4-FFF2-40B4-BE49-F238E27FC236}">
                <a16:creationId xmlns:a16="http://schemas.microsoft.com/office/drawing/2014/main" id="{62909386-BBF0-4138-9318-DA3522FAD6A2}"/>
              </a:ext>
            </a:extLst>
          </p:cNvPr>
          <p:cNvSpPr/>
          <p:nvPr/>
        </p:nvSpPr>
        <p:spPr>
          <a:xfrm>
            <a:off x="8741349" y="2237781"/>
            <a:ext cx="2415372"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OAUTH</a:t>
            </a:r>
          </a:p>
        </p:txBody>
      </p:sp>
      <p:sp>
        <p:nvSpPr>
          <p:cNvPr id="25" name="Rectángulo 24">
            <a:extLst>
              <a:ext uri="{FF2B5EF4-FFF2-40B4-BE49-F238E27FC236}">
                <a16:creationId xmlns:a16="http://schemas.microsoft.com/office/drawing/2014/main" id="{6E9EA8D4-9932-4A03-89D7-0422269B0CED}"/>
              </a:ext>
            </a:extLst>
          </p:cNvPr>
          <p:cNvSpPr/>
          <p:nvPr/>
        </p:nvSpPr>
        <p:spPr>
          <a:xfrm>
            <a:off x="8702640" y="3068950"/>
            <a:ext cx="2533590" cy="3190361"/>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Es un método de autenticación y autorización al tiempo. El usuario inicia sesión en el sistema y el sistema le pide una autenticación en forma de token. Este token está vinculado a unos servicios específicos y está normalmente limitado en el tiempo</a:t>
            </a:r>
          </a:p>
        </p:txBody>
      </p:sp>
      <p:sp>
        <p:nvSpPr>
          <p:cNvPr id="26" name="Llaves 25">
            <a:extLst>
              <a:ext uri="{FF2B5EF4-FFF2-40B4-BE49-F238E27FC236}">
                <a16:creationId xmlns:a16="http://schemas.microsoft.com/office/drawing/2014/main" id="{7BFBF914-9CFE-4DD9-94A1-64C3A9FF479A}"/>
              </a:ext>
            </a:extLst>
          </p:cNvPr>
          <p:cNvSpPr/>
          <p:nvPr/>
        </p:nvSpPr>
        <p:spPr bwMode="auto">
          <a:xfrm>
            <a:off x="8329313" y="3007900"/>
            <a:ext cx="3239447" cy="3312460"/>
          </a:xfrm>
          <a:prstGeom prst="bracePair">
            <a:avLst>
              <a:gd name="adj" fmla="val 6702"/>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Segoe UI" panose="020B0502040204020203" pitchFamily="34" charset="0"/>
              <a:ea typeface="ＭＳ Ｐゴシック" pitchFamily="84" charset="-128"/>
              <a:cs typeface="Segoe UI" panose="020B0502040204020203" pitchFamily="34" charset="0"/>
            </a:endParaRPr>
          </a:p>
        </p:txBody>
      </p:sp>
    </p:spTree>
    <p:extLst>
      <p:ext uri="{BB962C8B-B14F-4D97-AF65-F5344CB8AC3E}">
        <p14:creationId xmlns:p14="http://schemas.microsoft.com/office/powerpoint/2010/main" val="3931417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dirty="0"/>
              <a:t>Autenticación y autorización</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27</a:t>
            </a:fld>
            <a:endParaRPr lang="it-IT" dirty="0"/>
          </a:p>
        </p:txBody>
      </p:sp>
      <p:sp>
        <p:nvSpPr>
          <p:cNvPr id="17" name="Rectángulo 16">
            <a:extLst>
              <a:ext uri="{FF2B5EF4-FFF2-40B4-BE49-F238E27FC236}">
                <a16:creationId xmlns:a16="http://schemas.microsoft.com/office/drawing/2014/main" id="{4F9BC4DA-1F03-4977-9341-0EDF8A8C22ED}"/>
              </a:ext>
            </a:extLst>
          </p:cNvPr>
          <p:cNvSpPr/>
          <p:nvPr/>
        </p:nvSpPr>
        <p:spPr>
          <a:xfrm>
            <a:off x="2235423" y="2454849"/>
            <a:ext cx="2553238" cy="395043"/>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AUTHENTICATION</a:t>
            </a:r>
          </a:p>
        </p:txBody>
      </p:sp>
      <p:sp>
        <p:nvSpPr>
          <p:cNvPr id="22" name="Rectángulo 21">
            <a:extLst>
              <a:ext uri="{FF2B5EF4-FFF2-40B4-BE49-F238E27FC236}">
                <a16:creationId xmlns:a16="http://schemas.microsoft.com/office/drawing/2014/main" id="{47D83482-97DE-4633-9726-0E54C6991A97}"/>
              </a:ext>
            </a:extLst>
          </p:cNvPr>
          <p:cNvSpPr/>
          <p:nvPr/>
        </p:nvSpPr>
        <p:spPr>
          <a:xfrm>
            <a:off x="2245248" y="3106870"/>
            <a:ext cx="2533590" cy="358816"/>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¿Quien eres?</a:t>
            </a:r>
          </a:p>
        </p:txBody>
      </p:sp>
      <p:sp>
        <p:nvSpPr>
          <p:cNvPr id="27" name="Llaves 26">
            <a:extLst>
              <a:ext uri="{FF2B5EF4-FFF2-40B4-BE49-F238E27FC236}">
                <a16:creationId xmlns:a16="http://schemas.microsoft.com/office/drawing/2014/main" id="{C21D04D6-9AAA-4D75-87B6-4F732C174DCC}"/>
              </a:ext>
            </a:extLst>
          </p:cNvPr>
          <p:cNvSpPr/>
          <p:nvPr/>
        </p:nvSpPr>
        <p:spPr bwMode="auto">
          <a:xfrm>
            <a:off x="2116895" y="3060557"/>
            <a:ext cx="2790296" cy="461691"/>
          </a:xfrm>
          <a:prstGeom prst="bracePair">
            <a:avLst>
              <a:gd name="adj" fmla="val 6702"/>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Segoe UI" panose="020B0502040204020203" pitchFamily="34" charset="0"/>
              <a:ea typeface="ＭＳ Ｐゴシック" pitchFamily="84" charset="-128"/>
              <a:cs typeface="Segoe UI" panose="020B0502040204020203" pitchFamily="34" charset="0"/>
            </a:endParaRPr>
          </a:p>
        </p:txBody>
      </p:sp>
      <p:sp>
        <p:nvSpPr>
          <p:cNvPr id="28" name="Rectángulo 27">
            <a:extLst>
              <a:ext uri="{FF2B5EF4-FFF2-40B4-BE49-F238E27FC236}">
                <a16:creationId xmlns:a16="http://schemas.microsoft.com/office/drawing/2014/main" id="{83D9C725-809B-49A3-B4E3-9B9D6C95BC0C}"/>
              </a:ext>
            </a:extLst>
          </p:cNvPr>
          <p:cNvSpPr/>
          <p:nvPr/>
        </p:nvSpPr>
        <p:spPr>
          <a:xfrm>
            <a:off x="7391041" y="2439619"/>
            <a:ext cx="2321125"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AUTHORIZATION</a:t>
            </a:r>
          </a:p>
        </p:txBody>
      </p:sp>
      <p:sp>
        <p:nvSpPr>
          <p:cNvPr id="31" name="Rectángulo 30">
            <a:extLst>
              <a:ext uri="{FF2B5EF4-FFF2-40B4-BE49-F238E27FC236}">
                <a16:creationId xmlns:a16="http://schemas.microsoft.com/office/drawing/2014/main" id="{5DD9CC48-A81A-4E16-9E69-9A59E1CC06EE}"/>
              </a:ext>
            </a:extLst>
          </p:cNvPr>
          <p:cNvSpPr/>
          <p:nvPr/>
        </p:nvSpPr>
        <p:spPr>
          <a:xfrm>
            <a:off x="1972262" y="1223292"/>
            <a:ext cx="8261006" cy="634341"/>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CO" sz="1600" dirty="0">
                <a:solidFill>
                  <a:schemeClr val="accent1">
                    <a:lumMod val="50000"/>
                  </a:schemeClr>
                </a:solidFill>
                <a:latin typeface="Segoe UI" panose="020B0502040204020203" pitchFamily="34" charset="0"/>
                <a:cs typeface="Segoe UI" panose="020B0502040204020203" pitchFamily="34" charset="0"/>
              </a:rPr>
              <a:t>Es importante entender la diferencia entre autenticación y autorización, pues no son sinónimos</a:t>
            </a:r>
          </a:p>
        </p:txBody>
      </p:sp>
      <p:sp>
        <p:nvSpPr>
          <p:cNvPr id="32" name="Rectángulo 31">
            <a:extLst>
              <a:ext uri="{FF2B5EF4-FFF2-40B4-BE49-F238E27FC236}">
                <a16:creationId xmlns:a16="http://schemas.microsoft.com/office/drawing/2014/main" id="{49265115-2426-48D4-B57C-2DE67643FE78}"/>
              </a:ext>
            </a:extLst>
          </p:cNvPr>
          <p:cNvSpPr/>
          <p:nvPr/>
        </p:nvSpPr>
        <p:spPr>
          <a:xfrm>
            <a:off x="7284809" y="3106870"/>
            <a:ext cx="2533590" cy="358816"/>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¿Qué puedes hacer?</a:t>
            </a:r>
          </a:p>
        </p:txBody>
      </p:sp>
      <p:sp>
        <p:nvSpPr>
          <p:cNvPr id="33" name="Llaves 32">
            <a:extLst>
              <a:ext uri="{FF2B5EF4-FFF2-40B4-BE49-F238E27FC236}">
                <a16:creationId xmlns:a16="http://schemas.microsoft.com/office/drawing/2014/main" id="{71DA3650-C215-4A7B-9FE4-156E3326C74E}"/>
              </a:ext>
            </a:extLst>
          </p:cNvPr>
          <p:cNvSpPr/>
          <p:nvPr/>
        </p:nvSpPr>
        <p:spPr bwMode="auto">
          <a:xfrm>
            <a:off x="7156456" y="3060557"/>
            <a:ext cx="2790296" cy="461691"/>
          </a:xfrm>
          <a:prstGeom prst="bracePair">
            <a:avLst>
              <a:gd name="adj" fmla="val 6702"/>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Segoe UI" panose="020B0502040204020203" pitchFamily="34" charset="0"/>
              <a:ea typeface="ＭＳ Ｐゴシック" pitchFamily="84" charset="-128"/>
              <a:cs typeface="Segoe UI" panose="020B0502040204020203" pitchFamily="34" charset="0"/>
            </a:endParaRPr>
          </a:p>
        </p:txBody>
      </p:sp>
      <p:sp>
        <p:nvSpPr>
          <p:cNvPr id="34" name="Rectángulo 33">
            <a:extLst>
              <a:ext uri="{FF2B5EF4-FFF2-40B4-BE49-F238E27FC236}">
                <a16:creationId xmlns:a16="http://schemas.microsoft.com/office/drawing/2014/main" id="{7D09D4AB-6592-4841-AABC-619C2F099072}"/>
              </a:ext>
            </a:extLst>
          </p:cNvPr>
          <p:cNvSpPr/>
          <p:nvPr/>
        </p:nvSpPr>
        <p:spPr>
          <a:xfrm>
            <a:off x="2245248" y="3761452"/>
            <a:ext cx="2533590" cy="917495"/>
          </a:xfrm>
          <a:prstGeom prst="rect">
            <a:avLst/>
          </a:prstGeom>
          <a:noFill/>
        </p:spPr>
        <p:txBody>
          <a:bodyPr wrap="square" anchor="t">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Es el proceso de determinar la identidad del usuario</a:t>
            </a:r>
          </a:p>
        </p:txBody>
      </p:sp>
      <p:sp>
        <p:nvSpPr>
          <p:cNvPr id="35" name="Rectángulo 34">
            <a:extLst>
              <a:ext uri="{FF2B5EF4-FFF2-40B4-BE49-F238E27FC236}">
                <a16:creationId xmlns:a16="http://schemas.microsoft.com/office/drawing/2014/main" id="{084EA2CC-AA53-4FB2-BE25-98A62311658A}"/>
              </a:ext>
            </a:extLst>
          </p:cNvPr>
          <p:cNvSpPr/>
          <p:nvPr/>
        </p:nvSpPr>
        <p:spPr>
          <a:xfrm>
            <a:off x="6696888" y="3761452"/>
            <a:ext cx="3709429" cy="2616422"/>
          </a:xfrm>
          <a:prstGeom prst="rect">
            <a:avLst/>
          </a:prstGeom>
          <a:noFill/>
        </p:spPr>
        <p:txBody>
          <a:bodyPr wrap="square" anchor="t">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Es el proceso de determinar a que recursos tiene acceso al usuario. Muchas veces existen </a:t>
            </a:r>
            <a:r>
              <a:rPr lang="es-ES" sz="1600" dirty="0" err="1">
                <a:solidFill>
                  <a:schemeClr val="accent1">
                    <a:lumMod val="50000"/>
                  </a:schemeClr>
                </a:solidFill>
                <a:latin typeface="Segoe UI" panose="020B0502040204020203" pitchFamily="34" charset="0"/>
                <a:cs typeface="Segoe UI" panose="020B0502040204020203" pitchFamily="34" charset="0"/>
              </a:rPr>
              <a:t>APIs</a:t>
            </a:r>
            <a:r>
              <a:rPr lang="es-ES" sz="1600" dirty="0">
                <a:solidFill>
                  <a:schemeClr val="accent1">
                    <a:lumMod val="50000"/>
                  </a:schemeClr>
                </a:solidFill>
                <a:latin typeface="Segoe UI" panose="020B0502040204020203" pitchFamily="34" charset="0"/>
                <a:cs typeface="Segoe UI" panose="020B0502040204020203" pitchFamily="34" charset="0"/>
              </a:rPr>
              <a:t> premium que permiten acceder a recursos extras pagando o bibliotecas de </a:t>
            </a:r>
            <a:r>
              <a:rPr lang="es-ES" sz="1600" dirty="0" err="1">
                <a:solidFill>
                  <a:schemeClr val="accent1">
                    <a:lumMod val="50000"/>
                  </a:schemeClr>
                </a:solidFill>
                <a:latin typeface="Segoe UI" panose="020B0502040204020203" pitchFamily="34" charset="0"/>
                <a:cs typeface="Segoe UI" panose="020B0502040204020203" pitchFamily="34" charset="0"/>
              </a:rPr>
              <a:t>APIs</a:t>
            </a:r>
            <a:r>
              <a:rPr lang="es-ES" sz="1600" dirty="0">
                <a:solidFill>
                  <a:schemeClr val="accent1">
                    <a:lumMod val="50000"/>
                  </a:schemeClr>
                </a:solidFill>
                <a:latin typeface="Segoe UI" panose="020B0502040204020203" pitchFamily="34" charset="0"/>
                <a:cs typeface="Segoe UI" panose="020B0502040204020203" pitchFamily="34" charset="0"/>
              </a:rPr>
              <a:t> con distintas forma cobro. En estos casos además de autenticarse hay que adquirir autorización distintas para los distintos servicios.</a:t>
            </a:r>
          </a:p>
        </p:txBody>
      </p:sp>
    </p:spTree>
    <p:extLst>
      <p:ext uri="{BB962C8B-B14F-4D97-AF65-F5344CB8AC3E}">
        <p14:creationId xmlns:p14="http://schemas.microsoft.com/office/powerpoint/2010/main" val="3131090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ES"/>
              <a:t>Limitaciones del servicio</a:t>
            </a:r>
            <a:endParaRPr lang="es-ES" b="1"/>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28</a:t>
            </a:fld>
            <a:endParaRPr lang="it-IT" dirty="0"/>
          </a:p>
        </p:txBody>
      </p:sp>
      <p:sp>
        <p:nvSpPr>
          <p:cNvPr id="6" name="Rectángulo 5">
            <a:extLst>
              <a:ext uri="{FF2B5EF4-FFF2-40B4-BE49-F238E27FC236}">
                <a16:creationId xmlns:a16="http://schemas.microsoft.com/office/drawing/2014/main" id="{8C1F41AB-C7FA-48E6-968F-76D6B2C01FEC}"/>
              </a:ext>
            </a:extLst>
          </p:cNvPr>
          <p:cNvSpPr/>
          <p:nvPr/>
        </p:nvSpPr>
        <p:spPr>
          <a:xfrm>
            <a:off x="371311" y="2131903"/>
            <a:ext cx="3060000"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PAGINATION</a:t>
            </a:r>
          </a:p>
        </p:txBody>
      </p:sp>
      <p:sp>
        <p:nvSpPr>
          <p:cNvPr id="7" name="Rectángulo 6">
            <a:extLst>
              <a:ext uri="{FF2B5EF4-FFF2-40B4-BE49-F238E27FC236}">
                <a16:creationId xmlns:a16="http://schemas.microsoft.com/office/drawing/2014/main" id="{85B58B8A-94F3-4754-B12B-AE90D22AC1CD}"/>
              </a:ext>
            </a:extLst>
          </p:cNvPr>
          <p:cNvSpPr/>
          <p:nvPr/>
        </p:nvSpPr>
        <p:spPr>
          <a:xfrm>
            <a:off x="371310" y="2852920"/>
            <a:ext cx="3060000" cy="3812474"/>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En algunos casos los datos restituidos por el </a:t>
            </a:r>
            <a:r>
              <a:rPr lang="es-ES" sz="1600" dirty="0" err="1">
                <a:solidFill>
                  <a:schemeClr val="accent1">
                    <a:lumMod val="50000"/>
                  </a:schemeClr>
                </a:solidFill>
                <a:latin typeface="Segoe UI" panose="020B0502040204020203" pitchFamily="34" charset="0"/>
                <a:cs typeface="Segoe UI" panose="020B0502040204020203" pitchFamily="34" charset="0"/>
              </a:rPr>
              <a:t>endpoint</a:t>
            </a:r>
            <a:r>
              <a:rPr lang="es-ES" sz="1600" dirty="0">
                <a:solidFill>
                  <a:schemeClr val="accent1">
                    <a:lumMod val="50000"/>
                  </a:schemeClr>
                </a:solidFill>
                <a:latin typeface="Segoe UI" panose="020B0502040204020203" pitchFamily="34" charset="0"/>
                <a:cs typeface="Segoe UI" panose="020B0502040204020203" pitchFamily="34" charset="0"/>
              </a:rPr>
              <a:t> vienen partidos por grupos. Por ejemplos si mi </a:t>
            </a:r>
            <a:r>
              <a:rPr lang="es-ES" sz="1600" dirty="0" err="1">
                <a:solidFill>
                  <a:schemeClr val="accent1">
                    <a:lumMod val="50000"/>
                  </a:schemeClr>
                </a:solidFill>
                <a:latin typeface="Segoe UI" panose="020B0502040204020203" pitchFamily="34" charset="0"/>
                <a:cs typeface="Segoe UI" panose="020B0502040204020203" pitchFamily="34" charset="0"/>
              </a:rPr>
              <a:t>request</a:t>
            </a:r>
            <a:r>
              <a:rPr lang="es-ES" sz="1600" dirty="0">
                <a:solidFill>
                  <a:schemeClr val="accent1">
                    <a:lumMod val="50000"/>
                  </a:schemeClr>
                </a:solidFill>
                <a:latin typeface="Segoe UI" panose="020B0502040204020203" pitchFamily="34" charset="0"/>
                <a:cs typeface="Segoe UI" panose="020B0502040204020203" pitchFamily="34" charset="0"/>
              </a:rPr>
              <a:t> produce un resultado de 1000 </a:t>
            </a:r>
            <a:r>
              <a:rPr lang="es-ES" sz="1600" dirty="0" err="1">
                <a:solidFill>
                  <a:schemeClr val="accent1">
                    <a:lumMod val="50000"/>
                  </a:schemeClr>
                </a:solidFill>
                <a:latin typeface="Segoe UI" panose="020B0502040204020203" pitchFamily="34" charset="0"/>
                <a:cs typeface="Segoe UI" panose="020B0502040204020203" pitchFamily="34" charset="0"/>
              </a:rPr>
              <a:t>records</a:t>
            </a:r>
            <a:r>
              <a:rPr lang="es-ES" sz="1600" dirty="0">
                <a:solidFill>
                  <a:schemeClr val="accent1">
                    <a:lumMod val="50000"/>
                  </a:schemeClr>
                </a:solidFill>
                <a:latin typeface="Segoe UI" panose="020B0502040204020203" pitchFamily="34" charset="0"/>
                <a:cs typeface="Segoe UI" panose="020B0502040204020203" pitchFamily="34" charset="0"/>
              </a:rPr>
              <a:t>, el </a:t>
            </a:r>
            <a:r>
              <a:rPr lang="es-ES" sz="1600" dirty="0" err="1">
                <a:solidFill>
                  <a:schemeClr val="accent1">
                    <a:lumMod val="50000"/>
                  </a:schemeClr>
                </a:solidFill>
                <a:latin typeface="Segoe UI" panose="020B0502040204020203" pitchFamily="34" charset="0"/>
                <a:cs typeface="Segoe UI" panose="020B0502040204020203" pitchFamily="34" charset="0"/>
              </a:rPr>
              <a:t>endpoint</a:t>
            </a:r>
            <a:r>
              <a:rPr lang="es-ES" sz="1600" dirty="0">
                <a:solidFill>
                  <a:schemeClr val="accent1">
                    <a:lumMod val="50000"/>
                  </a:schemeClr>
                </a:solidFill>
                <a:latin typeface="Segoe UI" panose="020B0502040204020203" pitchFamily="34" charset="0"/>
                <a:cs typeface="Segoe UI" panose="020B0502040204020203" pitchFamily="34" charset="0"/>
              </a:rPr>
              <a:t> me puede obligar a hacer 10 </a:t>
            </a:r>
            <a:r>
              <a:rPr lang="es-ES" sz="1600" dirty="0" err="1">
                <a:solidFill>
                  <a:schemeClr val="accent1">
                    <a:lumMod val="50000"/>
                  </a:schemeClr>
                </a:solidFill>
                <a:latin typeface="Segoe UI" panose="020B0502040204020203" pitchFamily="34" charset="0"/>
                <a:cs typeface="Segoe UI" panose="020B0502040204020203" pitchFamily="34" charset="0"/>
              </a:rPr>
              <a:t>requests</a:t>
            </a:r>
            <a:r>
              <a:rPr lang="es-ES" sz="1600" dirty="0">
                <a:solidFill>
                  <a:schemeClr val="accent1">
                    <a:lumMod val="50000"/>
                  </a:schemeClr>
                </a:solidFill>
                <a:latin typeface="Segoe UI" panose="020B0502040204020203" pitchFamily="34" charset="0"/>
                <a:cs typeface="Segoe UI" panose="020B0502040204020203" pitchFamily="34" charset="0"/>
              </a:rPr>
              <a:t> en cada uno de los cuales estén 100 </a:t>
            </a:r>
            <a:r>
              <a:rPr lang="es-ES" sz="1600" dirty="0" err="1">
                <a:solidFill>
                  <a:schemeClr val="accent1">
                    <a:lumMod val="50000"/>
                  </a:schemeClr>
                </a:solidFill>
                <a:latin typeface="Segoe UI" panose="020B0502040204020203" pitchFamily="34" charset="0"/>
                <a:cs typeface="Segoe UI" panose="020B0502040204020203" pitchFamily="34" charset="0"/>
              </a:rPr>
              <a:t>records</a:t>
            </a:r>
            <a:r>
              <a:rPr lang="es-ES" sz="1600" dirty="0">
                <a:solidFill>
                  <a:schemeClr val="accent1">
                    <a:lumMod val="50000"/>
                  </a:schemeClr>
                </a:solidFill>
                <a:latin typeface="Segoe UI" panose="020B0502040204020203" pitchFamily="34" charset="0"/>
                <a:cs typeface="Segoe UI" panose="020B0502040204020203" pitchFamily="34" charset="0"/>
              </a:rPr>
              <a:t>. Para hacer eso se usa un parámetro que se llama paginación el cual indica el subconjunto de </a:t>
            </a:r>
            <a:r>
              <a:rPr lang="es-ES" sz="1600" dirty="0" err="1">
                <a:solidFill>
                  <a:schemeClr val="accent1">
                    <a:lumMod val="50000"/>
                  </a:schemeClr>
                </a:solidFill>
                <a:latin typeface="Segoe UI" panose="020B0502040204020203" pitchFamily="34" charset="0"/>
                <a:cs typeface="Segoe UI" panose="020B0502040204020203" pitchFamily="34" charset="0"/>
              </a:rPr>
              <a:t>records</a:t>
            </a:r>
            <a:r>
              <a:rPr lang="es-ES" sz="1600" dirty="0">
                <a:solidFill>
                  <a:schemeClr val="accent1">
                    <a:lumMod val="50000"/>
                  </a:schemeClr>
                </a:solidFill>
                <a:latin typeface="Segoe UI" panose="020B0502040204020203" pitchFamily="34" charset="0"/>
                <a:cs typeface="Segoe UI" panose="020B0502040204020203" pitchFamily="34" charset="0"/>
              </a:rPr>
              <a:t> a descargar</a:t>
            </a:r>
          </a:p>
        </p:txBody>
      </p:sp>
      <p:sp>
        <p:nvSpPr>
          <p:cNvPr id="8" name="Llaves 7">
            <a:extLst>
              <a:ext uri="{FF2B5EF4-FFF2-40B4-BE49-F238E27FC236}">
                <a16:creationId xmlns:a16="http://schemas.microsoft.com/office/drawing/2014/main" id="{207F5509-3CDF-4130-83F5-CE204001B89B}"/>
              </a:ext>
            </a:extLst>
          </p:cNvPr>
          <p:cNvSpPr/>
          <p:nvPr/>
        </p:nvSpPr>
        <p:spPr bwMode="auto">
          <a:xfrm>
            <a:off x="57850" y="2806151"/>
            <a:ext cx="3692565" cy="3892144"/>
          </a:xfrm>
          <a:prstGeom prst="bracePair">
            <a:avLst>
              <a:gd name="adj" fmla="val 4118"/>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9" name="Rectángulo 8">
            <a:extLst>
              <a:ext uri="{FF2B5EF4-FFF2-40B4-BE49-F238E27FC236}">
                <a16:creationId xmlns:a16="http://schemas.microsoft.com/office/drawing/2014/main" id="{83B88BAD-48BC-4873-930D-4973FE084A23}"/>
              </a:ext>
            </a:extLst>
          </p:cNvPr>
          <p:cNvSpPr/>
          <p:nvPr/>
        </p:nvSpPr>
        <p:spPr>
          <a:xfrm>
            <a:off x="4575685" y="2131903"/>
            <a:ext cx="3060000"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RATES LIMITS</a:t>
            </a:r>
          </a:p>
        </p:txBody>
      </p:sp>
      <p:sp>
        <p:nvSpPr>
          <p:cNvPr id="10" name="Rectángulo 9">
            <a:extLst>
              <a:ext uri="{FF2B5EF4-FFF2-40B4-BE49-F238E27FC236}">
                <a16:creationId xmlns:a16="http://schemas.microsoft.com/office/drawing/2014/main" id="{06A7B7DD-AEFF-4C38-B6CC-C30D8B6FBE23}"/>
              </a:ext>
            </a:extLst>
          </p:cNvPr>
          <p:cNvSpPr/>
          <p:nvPr/>
        </p:nvSpPr>
        <p:spPr>
          <a:xfrm>
            <a:off x="1513776" y="849078"/>
            <a:ext cx="9177978" cy="837569"/>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CO" sz="1600" dirty="0">
                <a:solidFill>
                  <a:schemeClr val="accent1">
                    <a:lumMod val="50000"/>
                  </a:schemeClr>
                </a:solidFill>
                <a:latin typeface="Segoe UI" panose="020B0502040204020203" pitchFamily="34" charset="0"/>
                <a:cs typeface="Segoe UI" panose="020B0502040204020203" pitchFamily="34" charset="0"/>
              </a:rPr>
              <a:t>Algunos servicios de API son públicos es decir no se paga nada para su acceso. En muchos casos y más que todo cuando el flujo informativo es muy grande (muchos usuarios y/o muchos datos), los proveedores suelen limitar la cantidad de </a:t>
            </a:r>
            <a:r>
              <a:rPr lang="es-CO" sz="1600" dirty="0" err="1">
                <a:solidFill>
                  <a:schemeClr val="accent1">
                    <a:lumMod val="50000"/>
                  </a:schemeClr>
                </a:solidFill>
                <a:latin typeface="Segoe UI" panose="020B0502040204020203" pitchFamily="34" charset="0"/>
                <a:cs typeface="Segoe UI" panose="020B0502040204020203" pitchFamily="34" charset="0"/>
              </a:rPr>
              <a:t>requests</a:t>
            </a:r>
            <a:r>
              <a:rPr lang="es-CO" sz="1600" dirty="0">
                <a:solidFill>
                  <a:schemeClr val="accent1">
                    <a:lumMod val="50000"/>
                  </a:schemeClr>
                </a:solidFill>
                <a:latin typeface="Segoe UI" panose="020B0502040204020203" pitchFamily="34" charset="0"/>
                <a:cs typeface="Segoe UI" panose="020B0502040204020203" pitchFamily="34" charset="0"/>
              </a:rPr>
              <a:t> o contener su dimensión. </a:t>
            </a:r>
          </a:p>
        </p:txBody>
      </p:sp>
      <p:sp>
        <p:nvSpPr>
          <p:cNvPr id="11" name="Rectángulo 10">
            <a:extLst>
              <a:ext uri="{FF2B5EF4-FFF2-40B4-BE49-F238E27FC236}">
                <a16:creationId xmlns:a16="http://schemas.microsoft.com/office/drawing/2014/main" id="{C39FA9F7-20A5-4ED5-907B-3CFFD2CC712E}"/>
              </a:ext>
            </a:extLst>
          </p:cNvPr>
          <p:cNvSpPr/>
          <p:nvPr/>
        </p:nvSpPr>
        <p:spPr>
          <a:xfrm>
            <a:off x="4599034" y="2852920"/>
            <a:ext cx="3060000" cy="3812474"/>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Son limites de </a:t>
            </a:r>
            <a:r>
              <a:rPr lang="es-ES" sz="1600" dirty="0" err="1">
                <a:solidFill>
                  <a:schemeClr val="accent1">
                    <a:lumMod val="50000"/>
                  </a:schemeClr>
                </a:solidFill>
                <a:latin typeface="Segoe UI" panose="020B0502040204020203" pitchFamily="34" charset="0"/>
                <a:cs typeface="Segoe UI" panose="020B0502040204020203" pitchFamily="34" charset="0"/>
              </a:rPr>
              <a:t>request</a:t>
            </a:r>
            <a:r>
              <a:rPr lang="es-ES" sz="1600" dirty="0">
                <a:solidFill>
                  <a:schemeClr val="accent1">
                    <a:lumMod val="50000"/>
                  </a:schemeClr>
                </a:solidFill>
                <a:latin typeface="Segoe UI" panose="020B0502040204020203" pitchFamily="34" charset="0"/>
                <a:cs typeface="Segoe UI" panose="020B0502040204020203" pitchFamily="34" charset="0"/>
              </a:rPr>
              <a:t> que pone un </a:t>
            </a:r>
            <a:r>
              <a:rPr lang="es-ES" sz="1600" dirty="0" err="1">
                <a:solidFill>
                  <a:schemeClr val="accent1">
                    <a:lumMod val="50000"/>
                  </a:schemeClr>
                </a:solidFill>
                <a:latin typeface="Segoe UI" panose="020B0502040204020203" pitchFamily="34" charset="0"/>
                <a:cs typeface="Segoe UI" panose="020B0502040204020203" pitchFamily="34" charset="0"/>
              </a:rPr>
              <a:t>endpoint</a:t>
            </a:r>
            <a:r>
              <a:rPr lang="es-ES" sz="1600" dirty="0">
                <a:solidFill>
                  <a:schemeClr val="accent1">
                    <a:lumMod val="50000"/>
                  </a:schemeClr>
                </a:solidFill>
                <a:latin typeface="Segoe UI" panose="020B0502040204020203" pitchFamily="34" charset="0"/>
                <a:cs typeface="Segoe UI" panose="020B0502040204020203" pitchFamily="34" charset="0"/>
              </a:rPr>
              <a:t>. Pueden ser limites de tiempo (se puede descargar solo el ultimo mes o la ultima semana de historial), limites de cantidad (no se pueden descargar más de 15 mil </a:t>
            </a:r>
            <a:r>
              <a:rPr lang="es-ES" sz="1600" dirty="0" err="1">
                <a:solidFill>
                  <a:schemeClr val="accent1">
                    <a:lumMod val="50000"/>
                  </a:schemeClr>
                </a:solidFill>
                <a:latin typeface="Segoe UI" panose="020B0502040204020203" pitchFamily="34" charset="0"/>
                <a:cs typeface="Segoe UI" panose="020B0502040204020203" pitchFamily="34" charset="0"/>
              </a:rPr>
              <a:t>records</a:t>
            </a:r>
            <a:r>
              <a:rPr lang="es-ES" sz="1600" dirty="0">
                <a:solidFill>
                  <a:schemeClr val="accent1">
                    <a:lumMod val="50000"/>
                  </a:schemeClr>
                </a:solidFill>
                <a:latin typeface="Segoe UI" panose="020B0502040204020203" pitchFamily="34" charset="0"/>
                <a:cs typeface="Segoe UI" panose="020B0502040204020203" pitchFamily="34" charset="0"/>
              </a:rPr>
              <a:t> por </a:t>
            </a:r>
            <a:r>
              <a:rPr lang="es-ES" sz="1600" dirty="0" err="1">
                <a:solidFill>
                  <a:schemeClr val="accent1">
                    <a:lumMod val="50000"/>
                  </a:schemeClr>
                </a:solidFill>
                <a:latin typeface="Segoe UI" panose="020B0502040204020203" pitchFamily="34" charset="0"/>
                <a:cs typeface="Segoe UI" panose="020B0502040204020203" pitchFamily="34" charset="0"/>
              </a:rPr>
              <a:t>request</a:t>
            </a:r>
            <a:r>
              <a:rPr lang="es-ES" sz="1600" dirty="0">
                <a:solidFill>
                  <a:schemeClr val="accent1">
                    <a:lumMod val="50000"/>
                  </a:schemeClr>
                </a:solidFill>
                <a:latin typeface="Segoe UI" panose="020B0502040204020203" pitchFamily="34" charset="0"/>
                <a:cs typeface="Segoe UI" panose="020B0502040204020203" pitchFamily="34" charset="0"/>
              </a:rPr>
              <a:t>), limites de </a:t>
            </a:r>
            <a:r>
              <a:rPr lang="es-ES" sz="1600" dirty="0" err="1">
                <a:solidFill>
                  <a:schemeClr val="accent1">
                    <a:lumMod val="50000"/>
                  </a:schemeClr>
                </a:solidFill>
                <a:latin typeface="Segoe UI" panose="020B0502040204020203" pitchFamily="34" charset="0"/>
                <a:cs typeface="Segoe UI" panose="020B0502040204020203" pitchFamily="34" charset="0"/>
              </a:rPr>
              <a:t>queries</a:t>
            </a:r>
            <a:r>
              <a:rPr lang="es-ES" sz="1600" dirty="0">
                <a:solidFill>
                  <a:schemeClr val="accent1">
                    <a:lumMod val="50000"/>
                  </a:schemeClr>
                </a:solidFill>
                <a:latin typeface="Segoe UI" panose="020B0502040204020203" pitchFamily="34" charset="0"/>
                <a:cs typeface="Segoe UI" panose="020B0502040204020203" pitchFamily="34" charset="0"/>
              </a:rPr>
              <a:t> (no se pueden hacer mas de 1000 </a:t>
            </a:r>
            <a:r>
              <a:rPr lang="es-ES" sz="1600" dirty="0" err="1">
                <a:solidFill>
                  <a:schemeClr val="accent1">
                    <a:lumMod val="50000"/>
                  </a:schemeClr>
                </a:solidFill>
                <a:latin typeface="Segoe UI" panose="020B0502040204020203" pitchFamily="34" charset="0"/>
                <a:cs typeface="Segoe UI" panose="020B0502040204020203" pitchFamily="34" charset="0"/>
              </a:rPr>
              <a:t>request</a:t>
            </a:r>
            <a:r>
              <a:rPr lang="es-ES" sz="1600" dirty="0">
                <a:solidFill>
                  <a:schemeClr val="accent1">
                    <a:lumMod val="50000"/>
                  </a:schemeClr>
                </a:solidFill>
                <a:latin typeface="Segoe UI" panose="020B0502040204020203" pitchFamily="34" charset="0"/>
                <a:cs typeface="Segoe UI" panose="020B0502040204020203" pitchFamily="34" charset="0"/>
              </a:rPr>
              <a:t>). Son también comunes </a:t>
            </a:r>
            <a:r>
              <a:rPr lang="es-ES" sz="1600" dirty="0" err="1">
                <a:solidFill>
                  <a:schemeClr val="accent1">
                    <a:lumMod val="50000"/>
                  </a:schemeClr>
                </a:solidFill>
                <a:latin typeface="Segoe UI" panose="020B0502040204020203" pitchFamily="34" charset="0"/>
                <a:cs typeface="Segoe UI" panose="020B0502040204020203" pitchFamily="34" charset="0"/>
              </a:rPr>
              <a:t>rates</a:t>
            </a:r>
            <a:r>
              <a:rPr lang="es-ES" sz="1600" dirty="0">
                <a:solidFill>
                  <a:schemeClr val="accent1">
                    <a:lumMod val="50000"/>
                  </a:schemeClr>
                </a:solidFill>
                <a:latin typeface="Segoe UI" panose="020B0502040204020203" pitchFamily="34" charset="0"/>
                <a:cs typeface="Segoe UI" panose="020B0502040204020203" pitchFamily="34" charset="0"/>
              </a:rPr>
              <a:t> </a:t>
            </a:r>
            <a:r>
              <a:rPr lang="es-ES" sz="1600" dirty="0" err="1">
                <a:solidFill>
                  <a:schemeClr val="accent1">
                    <a:lumMod val="50000"/>
                  </a:schemeClr>
                </a:solidFill>
                <a:latin typeface="Segoe UI" panose="020B0502040204020203" pitchFamily="34" charset="0"/>
                <a:cs typeface="Segoe UI" panose="020B0502040204020203" pitchFamily="34" charset="0"/>
              </a:rPr>
              <a:t>limits</a:t>
            </a:r>
            <a:r>
              <a:rPr lang="es-ES" sz="1600" dirty="0">
                <a:solidFill>
                  <a:schemeClr val="accent1">
                    <a:lumMod val="50000"/>
                  </a:schemeClr>
                </a:solidFill>
                <a:latin typeface="Segoe UI" panose="020B0502040204020203" pitchFamily="34" charset="0"/>
                <a:cs typeface="Segoe UI" panose="020B0502040204020203" pitchFamily="34" charset="0"/>
              </a:rPr>
              <a:t> que combinan limites de tiempo y de </a:t>
            </a:r>
            <a:r>
              <a:rPr lang="es-ES" sz="1600" dirty="0" err="1">
                <a:solidFill>
                  <a:schemeClr val="accent1">
                    <a:lumMod val="50000"/>
                  </a:schemeClr>
                </a:solidFill>
                <a:latin typeface="Segoe UI" panose="020B0502040204020203" pitchFamily="34" charset="0"/>
                <a:cs typeface="Segoe UI" panose="020B0502040204020203" pitchFamily="34" charset="0"/>
              </a:rPr>
              <a:t>queries</a:t>
            </a:r>
            <a:r>
              <a:rPr lang="es-ES" sz="1600" dirty="0">
                <a:solidFill>
                  <a:schemeClr val="accent1">
                    <a:lumMod val="50000"/>
                  </a:schemeClr>
                </a:solidFill>
                <a:latin typeface="Segoe UI" panose="020B0502040204020203" pitchFamily="34" charset="0"/>
                <a:cs typeface="Segoe UI" panose="020B0502040204020203" pitchFamily="34" charset="0"/>
              </a:rPr>
              <a:t>/cantidad</a:t>
            </a:r>
          </a:p>
        </p:txBody>
      </p:sp>
      <p:sp>
        <p:nvSpPr>
          <p:cNvPr id="12" name="Llaves 11">
            <a:extLst>
              <a:ext uri="{FF2B5EF4-FFF2-40B4-BE49-F238E27FC236}">
                <a16:creationId xmlns:a16="http://schemas.microsoft.com/office/drawing/2014/main" id="{4396583A-C6E0-4CDA-A924-CF712EADEF32}"/>
              </a:ext>
            </a:extLst>
          </p:cNvPr>
          <p:cNvSpPr/>
          <p:nvPr/>
        </p:nvSpPr>
        <p:spPr bwMode="auto">
          <a:xfrm>
            <a:off x="4285574" y="2806151"/>
            <a:ext cx="3692565" cy="3892144"/>
          </a:xfrm>
          <a:prstGeom prst="bracePair">
            <a:avLst>
              <a:gd name="adj" fmla="val 4118"/>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13" name="Rectángulo 12">
            <a:extLst>
              <a:ext uri="{FF2B5EF4-FFF2-40B4-BE49-F238E27FC236}">
                <a16:creationId xmlns:a16="http://schemas.microsoft.com/office/drawing/2014/main" id="{B80F7523-29A2-4903-B03D-F920E7267426}"/>
              </a:ext>
            </a:extLst>
          </p:cNvPr>
          <p:cNvSpPr/>
          <p:nvPr/>
        </p:nvSpPr>
        <p:spPr>
          <a:xfrm>
            <a:off x="8743602" y="2131903"/>
            <a:ext cx="3060000"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THROTTLING</a:t>
            </a:r>
          </a:p>
        </p:txBody>
      </p:sp>
      <p:sp>
        <p:nvSpPr>
          <p:cNvPr id="14" name="Rectángulo 13">
            <a:extLst>
              <a:ext uri="{FF2B5EF4-FFF2-40B4-BE49-F238E27FC236}">
                <a16:creationId xmlns:a16="http://schemas.microsoft.com/office/drawing/2014/main" id="{A3CE1AFB-FB92-488C-B240-8D40A10CC9CE}"/>
              </a:ext>
            </a:extLst>
          </p:cNvPr>
          <p:cNvSpPr/>
          <p:nvPr/>
        </p:nvSpPr>
        <p:spPr>
          <a:xfrm>
            <a:off x="8766951" y="2806151"/>
            <a:ext cx="3060000" cy="2050113"/>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err="1">
                <a:solidFill>
                  <a:schemeClr val="accent1">
                    <a:lumMod val="50000"/>
                  </a:schemeClr>
                </a:solidFill>
                <a:latin typeface="Segoe UI" panose="020B0502040204020203" pitchFamily="34" charset="0"/>
                <a:cs typeface="Segoe UI" panose="020B0502040204020203" pitchFamily="34" charset="0"/>
              </a:rPr>
              <a:t>Throttling</a:t>
            </a:r>
            <a:r>
              <a:rPr lang="es-ES" sz="1600" dirty="0">
                <a:solidFill>
                  <a:schemeClr val="accent1">
                    <a:lumMod val="50000"/>
                  </a:schemeClr>
                </a:solidFill>
                <a:latin typeface="Segoe UI" panose="020B0502040204020203" pitchFamily="34" charset="0"/>
                <a:cs typeface="Segoe UI" panose="020B0502040204020203" pitchFamily="34" charset="0"/>
              </a:rPr>
              <a:t> es la practica de limitar la banda de la descarga cuando se presentan picos de requerimientos hacia un </a:t>
            </a:r>
            <a:r>
              <a:rPr lang="es-ES" sz="1600" dirty="0" err="1">
                <a:solidFill>
                  <a:schemeClr val="accent1">
                    <a:lumMod val="50000"/>
                  </a:schemeClr>
                </a:solidFill>
                <a:latin typeface="Segoe UI" panose="020B0502040204020203" pitchFamily="34" charset="0"/>
                <a:cs typeface="Segoe UI" panose="020B0502040204020203" pitchFamily="34" charset="0"/>
              </a:rPr>
              <a:t>endpoint</a:t>
            </a:r>
            <a:r>
              <a:rPr lang="es-ES" sz="1600" dirty="0">
                <a:solidFill>
                  <a:schemeClr val="accent1">
                    <a:lumMod val="50000"/>
                  </a:schemeClr>
                </a:solidFill>
                <a:latin typeface="Segoe UI" panose="020B0502040204020203" pitchFamily="34" charset="0"/>
                <a:cs typeface="Segoe UI" panose="020B0502040204020203" pitchFamily="34" charset="0"/>
              </a:rPr>
              <a:t>, por ejemplo cuando varios usuarios se conectan desde un mismo IP</a:t>
            </a:r>
          </a:p>
        </p:txBody>
      </p:sp>
      <p:sp>
        <p:nvSpPr>
          <p:cNvPr id="15" name="Llaves 14">
            <a:extLst>
              <a:ext uri="{FF2B5EF4-FFF2-40B4-BE49-F238E27FC236}">
                <a16:creationId xmlns:a16="http://schemas.microsoft.com/office/drawing/2014/main" id="{C7024332-D8E5-4D08-AE0A-5B62EC4F77D1}"/>
              </a:ext>
            </a:extLst>
          </p:cNvPr>
          <p:cNvSpPr/>
          <p:nvPr/>
        </p:nvSpPr>
        <p:spPr bwMode="auto">
          <a:xfrm>
            <a:off x="8553183" y="2806151"/>
            <a:ext cx="3493180" cy="2050113"/>
          </a:xfrm>
          <a:prstGeom prst="bracePair">
            <a:avLst>
              <a:gd name="adj" fmla="val 4118"/>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Tree>
    <p:extLst>
      <p:ext uri="{BB962C8B-B14F-4D97-AF65-F5344CB8AC3E}">
        <p14:creationId xmlns:p14="http://schemas.microsoft.com/office/powerpoint/2010/main" val="3719062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Status </a:t>
            </a:r>
            <a:r>
              <a:rPr lang="es-CO" dirty="0" err="1"/>
              <a:t>codes</a:t>
            </a:r>
            <a:r>
              <a:rPr lang="es-CO" dirty="0"/>
              <a:t> y errores de </a:t>
            </a:r>
            <a:r>
              <a:rPr lang="es-CO" dirty="0" err="1"/>
              <a:t>request</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29</a:t>
            </a:fld>
            <a:endParaRPr lang="it-IT" dirty="0"/>
          </a:p>
        </p:txBody>
      </p:sp>
      <p:graphicFrame>
        <p:nvGraphicFramePr>
          <p:cNvPr id="2" name="Tabla 1">
            <a:extLst>
              <a:ext uri="{FF2B5EF4-FFF2-40B4-BE49-F238E27FC236}">
                <a16:creationId xmlns:a16="http://schemas.microsoft.com/office/drawing/2014/main" id="{0038E080-D4BD-47A4-B15E-874549CF8B27}"/>
              </a:ext>
            </a:extLst>
          </p:cNvPr>
          <p:cNvGraphicFramePr>
            <a:graphicFrameLocks noGrp="1"/>
          </p:cNvGraphicFramePr>
          <p:nvPr>
            <p:extLst>
              <p:ext uri="{D42A27DB-BD31-4B8C-83A1-F6EECF244321}">
                <p14:modId xmlns:p14="http://schemas.microsoft.com/office/powerpoint/2010/main" val="2477075042"/>
              </p:ext>
            </p:extLst>
          </p:nvPr>
        </p:nvGraphicFramePr>
        <p:xfrm>
          <a:off x="1693806" y="2636891"/>
          <a:ext cx="8817918" cy="3479355"/>
        </p:xfrm>
        <a:graphic>
          <a:graphicData uri="http://schemas.openxmlformats.org/drawingml/2006/table">
            <a:tbl>
              <a:tblPr/>
              <a:tblGrid>
                <a:gridCol w="4408959">
                  <a:extLst>
                    <a:ext uri="{9D8B030D-6E8A-4147-A177-3AD203B41FA5}">
                      <a16:colId xmlns:a16="http://schemas.microsoft.com/office/drawing/2014/main" val="955762034"/>
                    </a:ext>
                  </a:extLst>
                </a:gridCol>
                <a:gridCol w="4408959">
                  <a:extLst>
                    <a:ext uri="{9D8B030D-6E8A-4147-A177-3AD203B41FA5}">
                      <a16:colId xmlns:a16="http://schemas.microsoft.com/office/drawing/2014/main" val="652136737"/>
                    </a:ext>
                  </a:extLst>
                </a:gridCol>
              </a:tblGrid>
              <a:tr h="285530">
                <a:tc>
                  <a:txBody>
                    <a:bodyPr/>
                    <a:lstStyle/>
                    <a:p>
                      <a:pPr algn="ctr"/>
                      <a:r>
                        <a:rPr lang="es-ES" sz="1500" b="1" cap="all">
                          <a:solidFill>
                            <a:srgbClr val="333333"/>
                          </a:solidFill>
                          <a:effectLst/>
                          <a:latin typeface="Segoe UI" panose="020B0502040204020203" pitchFamily="34" charset="0"/>
                          <a:cs typeface="Segoe UI" panose="020B0502040204020203" pitchFamily="34" charset="0"/>
                        </a:rPr>
                        <a:t>CATEGORY</a:t>
                      </a:r>
                    </a:p>
                  </a:txBody>
                  <a:tcPr marL="76200" marR="76200" marT="38100" marB="381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0F0F0"/>
                    </a:solidFill>
                  </a:tcPr>
                </a:tc>
                <a:tc>
                  <a:txBody>
                    <a:bodyPr/>
                    <a:lstStyle/>
                    <a:p>
                      <a:pPr algn="ctr"/>
                      <a:r>
                        <a:rPr lang="es-ES" sz="1500" b="1" cap="all">
                          <a:solidFill>
                            <a:srgbClr val="333333"/>
                          </a:solidFill>
                          <a:effectLst/>
                          <a:latin typeface="Segoe UI" panose="020B0502040204020203" pitchFamily="34" charset="0"/>
                          <a:cs typeface="Segoe UI" panose="020B0502040204020203" pitchFamily="34" charset="0"/>
                        </a:rPr>
                        <a:t>DESCRIPTION</a:t>
                      </a:r>
                    </a:p>
                  </a:txBody>
                  <a:tcPr marL="76200" marR="76200" marT="38100" marB="381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0F0F0"/>
                    </a:solidFill>
                  </a:tcPr>
                </a:tc>
                <a:extLst>
                  <a:ext uri="{0D108BD9-81ED-4DB2-BD59-A6C34878D82A}">
                    <a16:rowId xmlns:a16="http://schemas.microsoft.com/office/drawing/2014/main" val="4061472679"/>
                  </a:ext>
                </a:extLst>
              </a:tr>
              <a:tr h="634911">
                <a:tc>
                  <a:txBody>
                    <a:bodyPr/>
                    <a:lstStyle/>
                    <a:p>
                      <a:r>
                        <a:rPr lang="es-ES" sz="1500" b="1" dirty="0">
                          <a:effectLst/>
                          <a:latin typeface="Segoe UI" panose="020B0502040204020203" pitchFamily="34" charset="0"/>
                          <a:cs typeface="Segoe UI" panose="020B0502040204020203" pitchFamily="34" charset="0"/>
                        </a:rPr>
                        <a:t>1xx: </a:t>
                      </a:r>
                      <a:r>
                        <a:rPr lang="es-ES" sz="1500" b="1" dirty="0" err="1">
                          <a:effectLst/>
                          <a:latin typeface="Segoe UI" panose="020B0502040204020203" pitchFamily="34" charset="0"/>
                          <a:cs typeface="Segoe UI" panose="020B0502040204020203" pitchFamily="34" charset="0"/>
                        </a:rPr>
                        <a:t>Informational</a:t>
                      </a:r>
                      <a:endParaRPr lang="es-ES" sz="1500" dirty="0">
                        <a:effectLst/>
                        <a:latin typeface="Segoe UI" panose="020B0502040204020203" pitchFamily="34" charset="0"/>
                        <a:cs typeface="Segoe UI" panose="020B0502040204020203" pitchFamily="34" charset="0"/>
                      </a:endParaRPr>
                    </a:p>
                  </a:txBody>
                  <a:tcPr marL="76200" marR="76200" marT="38100" marB="381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r>
                        <a:rPr lang="es-ES" sz="1500">
                          <a:effectLst/>
                          <a:latin typeface="Segoe UI" panose="020B0502040204020203" pitchFamily="34" charset="0"/>
                          <a:cs typeface="Segoe UI" panose="020B0502040204020203" pitchFamily="34" charset="0"/>
                        </a:rPr>
                        <a:t>Communicates transfer protocol-level information.</a:t>
                      </a:r>
                    </a:p>
                  </a:txBody>
                  <a:tcPr marL="76200" marR="76200" marT="38100" marB="381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1771724507"/>
                  </a:ext>
                </a:extLst>
              </a:tr>
              <a:tr h="634911">
                <a:tc>
                  <a:txBody>
                    <a:bodyPr/>
                    <a:lstStyle/>
                    <a:p>
                      <a:r>
                        <a:rPr lang="es-ES" sz="1500" b="1" dirty="0">
                          <a:effectLst/>
                          <a:latin typeface="Segoe UI" panose="020B0502040204020203" pitchFamily="34" charset="0"/>
                          <a:cs typeface="Segoe UI" panose="020B0502040204020203" pitchFamily="34" charset="0"/>
                        </a:rPr>
                        <a:t>2xx: </a:t>
                      </a:r>
                      <a:r>
                        <a:rPr lang="es-ES" sz="1500" b="1" dirty="0" err="1">
                          <a:effectLst/>
                          <a:latin typeface="Segoe UI" panose="020B0502040204020203" pitchFamily="34" charset="0"/>
                          <a:cs typeface="Segoe UI" panose="020B0502040204020203" pitchFamily="34" charset="0"/>
                        </a:rPr>
                        <a:t>Success</a:t>
                      </a:r>
                      <a:endParaRPr lang="es-ES" sz="1500" dirty="0">
                        <a:effectLst/>
                        <a:latin typeface="Segoe UI" panose="020B0502040204020203" pitchFamily="34" charset="0"/>
                        <a:cs typeface="Segoe UI" panose="020B0502040204020203" pitchFamily="34" charset="0"/>
                      </a:endParaRPr>
                    </a:p>
                  </a:txBody>
                  <a:tcPr marL="76200" marR="76200" marT="38100" marB="381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500" dirty="0">
                          <a:effectLst/>
                          <a:latin typeface="Segoe UI" panose="020B0502040204020203" pitchFamily="34" charset="0"/>
                          <a:cs typeface="Segoe UI" panose="020B0502040204020203" pitchFamily="34" charset="0"/>
                        </a:rPr>
                        <a:t>Indicates that the client’s request was accepted successfully.</a:t>
                      </a:r>
                    </a:p>
                  </a:txBody>
                  <a:tcPr marL="76200" marR="76200" marT="38100" marB="381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96183443"/>
                  </a:ext>
                </a:extLst>
              </a:tr>
              <a:tr h="634911">
                <a:tc>
                  <a:txBody>
                    <a:bodyPr/>
                    <a:lstStyle/>
                    <a:p>
                      <a:r>
                        <a:rPr lang="es-ES" sz="1500" b="1" dirty="0">
                          <a:effectLst/>
                          <a:latin typeface="Segoe UI" panose="020B0502040204020203" pitchFamily="34" charset="0"/>
                          <a:cs typeface="Segoe UI" panose="020B0502040204020203" pitchFamily="34" charset="0"/>
                        </a:rPr>
                        <a:t>3xx: </a:t>
                      </a:r>
                      <a:r>
                        <a:rPr lang="es-ES" sz="1500" b="1" dirty="0" err="1">
                          <a:effectLst/>
                          <a:latin typeface="Segoe UI" panose="020B0502040204020203" pitchFamily="34" charset="0"/>
                          <a:cs typeface="Segoe UI" panose="020B0502040204020203" pitchFamily="34" charset="0"/>
                        </a:rPr>
                        <a:t>Redirection</a:t>
                      </a:r>
                      <a:endParaRPr lang="es-ES" sz="1500" dirty="0">
                        <a:effectLst/>
                        <a:latin typeface="Segoe UI" panose="020B0502040204020203" pitchFamily="34" charset="0"/>
                        <a:cs typeface="Segoe UI" panose="020B0502040204020203" pitchFamily="34" charset="0"/>
                      </a:endParaRPr>
                    </a:p>
                  </a:txBody>
                  <a:tcPr marL="76200" marR="76200" marT="38100" marB="381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r>
                        <a:rPr lang="en-US" sz="1500" dirty="0">
                          <a:effectLst/>
                          <a:latin typeface="Segoe UI" panose="020B0502040204020203" pitchFamily="34" charset="0"/>
                          <a:cs typeface="Segoe UI" panose="020B0502040204020203" pitchFamily="34" charset="0"/>
                        </a:rPr>
                        <a:t>Indicates that the client must take some additional action in order to complete their request.</a:t>
                      </a:r>
                    </a:p>
                  </a:txBody>
                  <a:tcPr marL="76200" marR="76200" marT="38100" marB="381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1491966243"/>
                  </a:ext>
                </a:extLst>
              </a:tr>
              <a:tr h="634911">
                <a:tc>
                  <a:txBody>
                    <a:bodyPr/>
                    <a:lstStyle/>
                    <a:p>
                      <a:r>
                        <a:rPr lang="es-ES" sz="1500" b="1" dirty="0">
                          <a:effectLst/>
                          <a:latin typeface="Segoe UI" panose="020B0502040204020203" pitchFamily="34" charset="0"/>
                          <a:cs typeface="Segoe UI" panose="020B0502040204020203" pitchFamily="34" charset="0"/>
                        </a:rPr>
                        <a:t>4xx: Client Error</a:t>
                      </a:r>
                      <a:endParaRPr lang="es-ES" sz="1500" dirty="0">
                        <a:effectLst/>
                        <a:latin typeface="Segoe UI" panose="020B0502040204020203" pitchFamily="34" charset="0"/>
                        <a:cs typeface="Segoe UI" panose="020B0502040204020203" pitchFamily="34" charset="0"/>
                      </a:endParaRPr>
                    </a:p>
                  </a:txBody>
                  <a:tcPr marL="76200" marR="76200" marT="38100" marB="381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500" dirty="0">
                          <a:effectLst/>
                          <a:latin typeface="Segoe UI" panose="020B0502040204020203" pitchFamily="34" charset="0"/>
                          <a:cs typeface="Segoe UI" panose="020B0502040204020203" pitchFamily="34" charset="0"/>
                        </a:rPr>
                        <a:t>This category of error status codes points the finger at clients.</a:t>
                      </a:r>
                    </a:p>
                  </a:txBody>
                  <a:tcPr marL="76200" marR="76200" marT="38100" marB="381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784432175"/>
                  </a:ext>
                </a:extLst>
              </a:tr>
              <a:tr h="634911">
                <a:tc>
                  <a:txBody>
                    <a:bodyPr/>
                    <a:lstStyle/>
                    <a:p>
                      <a:r>
                        <a:rPr lang="es-ES" sz="1500" b="1">
                          <a:effectLst/>
                          <a:latin typeface="Segoe UI" panose="020B0502040204020203" pitchFamily="34" charset="0"/>
                          <a:cs typeface="Segoe UI" panose="020B0502040204020203" pitchFamily="34" charset="0"/>
                        </a:rPr>
                        <a:t>5xx: Server Error</a:t>
                      </a:r>
                      <a:endParaRPr lang="es-ES" sz="1500">
                        <a:effectLst/>
                        <a:latin typeface="Segoe UI" panose="020B0502040204020203" pitchFamily="34" charset="0"/>
                        <a:cs typeface="Segoe UI" panose="020B0502040204020203" pitchFamily="34" charset="0"/>
                      </a:endParaRPr>
                    </a:p>
                  </a:txBody>
                  <a:tcPr marL="76200" marR="76200" marT="38100" marB="381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r>
                        <a:rPr lang="en-US" sz="1500" dirty="0">
                          <a:effectLst/>
                          <a:latin typeface="Segoe UI" panose="020B0502040204020203" pitchFamily="34" charset="0"/>
                          <a:cs typeface="Segoe UI" panose="020B0502040204020203" pitchFamily="34" charset="0"/>
                        </a:rPr>
                        <a:t>The server takes responsibility for these error status codes.</a:t>
                      </a:r>
                    </a:p>
                  </a:txBody>
                  <a:tcPr marL="76200" marR="76200" marT="38100" marB="381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2450058199"/>
                  </a:ext>
                </a:extLst>
              </a:tr>
            </a:tbl>
          </a:graphicData>
        </a:graphic>
      </p:graphicFrame>
      <p:sp>
        <p:nvSpPr>
          <p:cNvPr id="5" name="Rectángulo 4">
            <a:extLst>
              <a:ext uri="{FF2B5EF4-FFF2-40B4-BE49-F238E27FC236}">
                <a16:creationId xmlns:a16="http://schemas.microsoft.com/office/drawing/2014/main" id="{045F5DB8-99CE-4365-9E0E-2A2ABE854916}"/>
              </a:ext>
            </a:extLst>
          </p:cNvPr>
          <p:cNvSpPr/>
          <p:nvPr/>
        </p:nvSpPr>
        <p:spPr>
          <a:xfrm>
            <a:off x="1804547" y="798561"/>
            <a:ext cx="8596436" cy="1483804"/>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CO" sz="1600" dirty="0">
                <a:solidFill>
                  <a:schemeClr val="accent1">
                    <a:lumMod val="50000"/>
                  </a:schemeClr>
                </a:solidFill>
                <a:latin typeface="Segoe UI" panose="020B0502040204020203" pitchFamily="34" charset="0"/>
                <a:cs typeface="Segoe UI" panose="020B0502040204020203" pitchFamily="34" charset="0"/>
              </a:rPr>
              <a:t>Los </a:t>
            </a:r>
            <a:r>
              <a:rPr lang="es-CO" sz="1600" dirty="0" err="1">
                <a:solidFill>
                  <a:schemeClr val="accent1">
                    <a:lumMod val="50000"/>
                  </a:schemeClr>
                </a:solidFill>
                <a:latin typeface="Segoe UI" panose="020B0502040204020203" pitchFamily="34" charset="0"/>
                <a:cs typeface="Segoe UI" panose="020B0502040204020203" pitchFamily="34" charset="0"/>
              </a:rPr>
              <a:t>requests</a:t>
            </a:r>
            <a:r>
              <a:rPr lang="es-CO" sz="1600" dirty="0">
                <a:solidFill>
                  <a:schemeClr val="accent1">
                    <a:lumMod val="50000"/>
                  </a:schemeClr>
                </a:solidFill>
                <a:latin typeface="Segoe UI" panose="020B0502040204020203" pitchFamily="34" charset="0"/>
                <a:cs typeface="Segoe UI" panose="020B0502040204020203" pitchFamily="34" charset="0"/>
              </a:rPr>
              <a:t> que se envían a un </a:t>
            </a:r>
            <a:r>
              <a:rPr lang="es-CO" sz="1600" dirty="0" err="1">
                <a:solidFill>
                  <a:schemeClr val="accent1">
                    <a:lumMod val="50000"/>
                  </a:schemeClr>
                </a:solidFill>
                <a:latin typeface="Segoe UI" panose="020B0502040204020203" pitchFamily="34" charset="0"/>
                <a:cs typeface="Segoe UI" panose="020B0502040204020203" pitchFamily="34" charset="0"/>
              </a:rPr>
              <a:t>endpoint</a:t>
            </a:r>
            <a:r>
              <a:rPr lang="es-CO" sz="1600" dirty="0">
                <a:solidFill>
                  <a:schemeClr val="accent1">
                    <a:lumMod val="50000"/>
                  </a:schemeClr>
                </a:solidFill>
                <a:latin typeface="Segoe UI" panose="020B0502040204020203" pitchFamily="34" charset="0"/>
                <a:cs typeface="Segoe UI" panose="020B0502040204020203" pitchFamily="34" charset="0"/>
              </a:rPr>
              <a:t>, además de un response en formato JSON, suelen arrojar también un status </a:t>
            </a:r>
            <a:r>
              <a:rPr lang="es-CO" sz="1600" dirty="0" err="1">
                <a:solidFill>
                  <a:schemeClr val="accent1">
                    <a:lumMod val="50000"/>
                  </a:schemeClr>
                </a:solidFill>
                <a:latin typeface="Segoe UI" panose="020B0502040204020203" pitchFamily="34" charset="0"/>
                <a:cs typeface="Segoe UI" panose="020B0502040204020203" pitchFamily="34" charset="0"/>
              </a:rPr>
              <a:t>code</a:t>
            </a:r>
            <a:r>
              <a:rPr lang="es-CO" sz="1600" dirty="0">
                <a:solidFill>
                  <a:schemeClr val="accent1">
                    <a:lumMod val="50000"/>
                  </a:schemeClr>
                </a:solidFill>
                <a:latin typeface="Segoe UI" panose="020B0502040204020203" pitchFamily="34" charset="0"/>
                <a:cs typeface="Segoe UI" panose="020B0502040204020203" pitchFamily="34" charset="0"/>
              </a:rPr>
              <a:t>, es decir un código que describe el estado de nuestro requerimiento. Supuesto si un </a:t>
            </a:r>
            <a:r>
              <a:rPr lang="es-CO" sz="1600" dirty="0" err="1">
                <a:solidFill>
                  <a:schemeClr val="accent1">
                    <a:lumMod val="50000"/>
                  </a:schemeClr>
                </a:solidFill>
                <a:latin typeface="Segoe UI" panose="020B0502040204020203" pitchFamily="34" charset="0"/>
                <a:cs typeface="Segoe UI" panose="020B0502040204020203" pitchFamily="34" charset="0"/>
              </a:rPr>
              <a:t>endpoint</a:t>
            </a:r>
            <a:r>
              <a:rPr lang="es-CO" sz="1600" dirty="0">
                <a:solidFill>
                  <a:schemeClr val="accent1">
                    <a:lumMod val="50000"/>
                  </a:schemeClr>
                </a:solidFill>
                <a:latin typeface="Segoe UI" panose="020B0502040204020203" pitchFamily="34" charset="0"/>
                <a:cs typeface="Segoe UI" panose="020B0502040204020203" pitchFamily="34" charset="0"/>
              </a:rPr>
              <a:t> después de un </a:t>
            </a:r>
            <a:r>
              <a:rPr lang="es-CO" sz="1600" dirty="0" err="1">
                <a:solidFill>
                  <a:schemeClr val="accent1">
                    <a:lumMod val="50000"/>
                  </a:schemeClr>
                </a:solidFill>
                <a:latin typeface="Segoe UI" panose="020B0502040204020203" pitchFamily="34" charset="0"/>
                <a:cs typeface="Segoe UI" panose="020B0502040204020203" pitchFamily="34" charset="0"/>
              </a:rPr>
              <a:t>request</a:t>
            </a:r>
            <a:r>
              <a:rPr lang="es-CO" sz="1600" dirty="0">
                <a:solidFill>
                  <a:schemeClr val="accent1">
                    <a:lumMod val="50000"/>
                  </a:schemeClr>
                </a:solidFill>
                <a:latin typeface="Segoe UI" panose="020B0502040204020203" pitchFamily="34" charset="0"/>
                <a:cs typeface="Segoe UI" panose="020B0502040204020203" pitchFamily="34" charset="0"/>
              </a:rPr>
              <a:t> arroja los datos que queremos significa que el </a:t>
            </a:r>
            <a:r>
              <a:rPr lang="es-CO" sz="1600" dirty="0" err="1">
                <a:solidFill>
                  <a:schemeClr val="accent1">
                    <a:lumMod val="50000"/>
                  </a:schemeClr>
                </a:solidFill>
                <a:latin typeface="Segoe UI" panose="020B0502040204020203" pitchFamily="34" charset="0"/>
                <a:cs typeface="Segoe UI" panose="020B0502040204020203" pitchFamily="34" charset="0"/>
              </a:rPr>
              <a:t>request</a:t>
            </a:r>
            <a:r>
              <a:rPr lang="es-CO" sz="1600" dirty="0">
                <a:solidFill>
                  <a:schemeClr val="accent1">
                    <a:lumMod val="50000"/>
                  </a:schemeClr>
                </a:solidFill>
                <a:latin typeface="Segoe UI" panose="020B0502040204020203" pitchFamily="34" charset="0"/>
                <a:cs typeface="Segoe UI" panose="020B0502040204020203" pitchFamily="34" charset="0"/>
              </a:rPr>
              <a:t> tuvo éxito. Pero por errores en el </a:t>
            </a:r>
            <a:r>
              <a:rPr lang="es-CO" sz="1600" dirty="0" err="1">
                <a:solidFill>
                  <a:schemeClr val="accent1">
                    <a:lumMod val="50000"/>
                  </a:schemeClr>
                </a:solidFill>
                <a:latin typeface="Segoe UI" panose="020B0502040204020203" pitchFamily="34" charset="0"/>
                <a:cs typeface="Segoe UI" panose="020B0502040204020203" pitchFamily="34" charset="0"/>
              </a:rPr>
              <a:t>request</a:t>
            </a:r>
            <a:r>
              <a:rPr lang="es-CO" sz="1600" dirty="0">
                <a:solidFill>
                  <a:schemeClr val="accent1">
                    <a:lumMod val="50000"/>
                  </a:schemeClr>
                </a:solidFill>
                <a:latin typeface="Segoe UI" panose="020B0502040204020203" pitchFamily="34" charset="0"/>
                <a:cs typeface="Segoe UI" panose="020B0502040204020203" pitchFamily="34" charset="0"/>
              </a:rPr>
              <a:t>, por temas de </a:t>
            </a:r>
            <a:r>
              <a:rPr lang="es-CO" sz="1600" dirty="0" err="1">
                <a:solidFill>
                  <a:schemeClr val="accent1">
                    <a:lumMod val="50000"/>
                  </a:schemeClr>
                </a:solidFill>
                <a:latin typeface="Segoe UI" panose="020B0502040204020203" pitchFamily="34" charset="0"/>
                <a:cs typeface="Segoe UI" panose="020B0502040204020203" pitchFamily="34" charset="0"/>
              </a:rPr>
              <a:t>rates</a:t>
            </a:r>
            <a:r>
              <a:rPr lang="es-CO" sz="1600" dirty="0">
                <a:solidFill>
                  <a:schemeClr val="accent1">
                    <a:lumMod val="50000"/>
                  </a:schemeClr>
                </a:solidFill>
                <a:latin typeface="Segoe UI" panose="020B0502040204020203" pitchFamily="34" charset="0"/>
                <a:cs typeface="Segoe UI" panose="020B0502040204020203" pitchFamily="34" charset="0"/>
              </a:rPr>
              <a:t> </a:t>
            </a:r>
            <a:r>
              <a:rPr lang="es-CO" sz="1600" dirty="0" err="1">
                <a:solidFill>
                  <a:schemeClr val="accent1">
                    <a:lumMod val="50000"/>
                  </a:schemeClr>
                </a:solidFill>
                <a:latin typeface="Segoe UI" panose="020B0502040204020203" pitchFamily="34" charset="0"/>
                <a:cs typeface="Segoe UI" panose="020B0502040204020203" pitchFamily="34" charset="0"/>
              </a:rPr>
              <a:t>limits</a:t>
            </a:r>
            <a:r>
              <a:rPr lang="es-CO" sz="1600" dirty="0">
                <a:solidFill>
                  <a:schemeClr val="accent1">
                    <a:lumMod val="50000"/>
                  </a:schemeClr>
                </a:solidFill>
                <a:latin typeface="Segoe UI" panose="020B0502040204020203" pitchFamily="34" charset="0"/>
                <a:cs typeface="Segoe UI" panose="020B0502040204020203" pitchFamily="34" charset="0"/>
              </a:rPr>
              <a:t> u otras situaciones se pueden crear códigos de error que nos ayudan entender que ocurrió.</a:t>
            </a:r>
          </a:p>
        </p:txBody>
      </p:sp>
      <p:sp>
        <p:nvSpPr>
          <p:cNvPr id="6" name="Rectángulo 5">
            <a:extLst>
              <a:ext uri="{FF2B5EF4-FFF2-40B4-BE49-F238E27FC236}">
                <a16:creationId xmlns:a16="http://schemas.microsoft.com/office/drawing/2014/main" id="{0D3098B8-63C9-4BB0-B34C-609D24B0E249}"/>
              </a:ext>
            </a:extLst>
          </p:cNvPr>
          <p:cNvSpPr/>
          <p:nvPr/>
        </p:nvSpPr>
        <p:spPr>
          <a:xfrm>
            <a:off x="4422689" y="6433683"/>
            <a:ext cx="3346622" cy="307777"/>
          </a:xfrm>
          <a:prstGeom prst="rect">
            <a:avLst/>
          </a:prstGeom>
        </p:spPr>
        <p:txBody>
          <a:bodyPr wrap="none">
            <a:spAutoFit/>
          </a:bodyPr>
          <a:lstStyle/>
          <a:p>
            <a:r>
              <a:rPr lang="es-ES" sz="1400" dirty="0">
                <a:latin typeface="Segoe UI" panose="020B0502040204020203" pitchFamily="34" charset="0"/>
                <a:cs typeface="Segoe UI" panose="020B0502040204020203" pitchFamily="34" charset="0"/>
                <a:hlinkClick r:id="rId2"/>
              </a:rPr>
              <a:t>https://restfulapi.net/http-status-codes/</a:t>
            </a:r>
            <a:endParaRPr lang="es-E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51266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dirty="0"/>
              <a:t>La producción de datos textuales en la era contemporánea</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3</a:t>
            </a:fld>
            <a:endParaRPr lang="it-IT" dirty="0"/>
          </a:p>
        </p:txBody>
      </p:sp>
      <p:sp>
        <p:nvSpPr>
          <p:cNvPr id="6" name="Rectángulo 5">
            <a:extLst>
              <a:ext uri="{FF2B5EF4-FFF2-40B4-BE49-F238E27FC236}">
                <a16:creationId xmlns:a16="http://schemas.microsoft.com/office/drawing/2014/main" id="{22126E8D-DA8B-4D90-A764-8D5F24035AAA}"/>
              </a:ext>
            </a:extLst>
          </p:cNvPr>
          <p:cNvSpPr/>
          <p:nvPr/>
        </p:nvSpPr>
        <p:spPr>
          <a:xfrm>
            <a:off x="1097918" y="1329791"/>
            <a:ext cx="3711131" cy="1569660"/>
          </a:xfrm>
          <a:prstGeom prst="rect">
            <a:avLst/>
          </a:prstGeom>
        </p:spPr>
        <p:txBody>
          <a:bodyPr wrap="square" anchor="ctr">
            <a:spAutoFit/>
          </a:bodyPr>
          <a:lstStyle/>
          <a:p>
            <a:pPr algn="ctr"/>
            <a:r>
              <a:rPr lang="es-CO" sz="2800" b="1" dirty="0">
                <a:solidFill>
                  <a:schemeClr val="accent1">
                    <a:lumMod val="75000"/>
                  </a:schemeClr>
                </a:solidFill>
                <a:latin typeface="Segoe UI" panose="020B0502040204020203" pitchFamily="34" charset="0"/>
                <a:cs typeface="Segoe UI" panose="020B0502040204020203" pitchFamily="34" charset="0"/>
              </a:rPr>
              <a:t>913.242.000</a:t>
            </a:r>
          </a:p>
          <a:p>
            <a:pPr algn="ctr"/>
            <a:endParaRPr lang="es-CO" sz="1400" dirty="0">
              <a:solidFill>
                <a:schemeClr val="accent1">
                  <a:lumMod val="75000"/>
                </a:schemeClr>
              </a:solidFill>
              <a:latin typeface="Segoe UI" panose="020B0502040204020203" pitchFamily="34" charset="0"/>
              <a:cs typeface="Segoe UI" panose="020B0502040204020203" pitchFamily="34" charset="0"/>
            </a:endParaRPr>
          </a:p>
          <a:p>
            <a:pPr algn="ctr"/>
            <a:r>
              <a:rPr lang="es-CO" sz="1800" dirty="0">
                <a:solidFill>
                  <a:schemeClr val="accent1">
                    <a:lumMod val="75000"/>
                  </a:schemeClr>
                </a:solidFill>
                <a:latin typeface="Segoe UI" panose="020B0502040204020203" pitchFamily="34" charset="0"/>
                <a:cs typeface="Segoe UI" panose="020B0502040204020203" pitchFamily="34" charset="0"/>
              </a:rPr>
              <a:t>Número de textos que se envían cada día en el mundo (sin incluir los mensajes app-</a:t>
            </a:r>
            <a:r>
              <a:rPr lang="es-CO" sz="1800" dirty="0" err="1">
                <a:solidFill>
                  <a:schemeClr val="accent1">
                    <a:lumMod val="75000"/>
                  </a:schemeClr>
                </a:solidFill>
                <a:latin typeface="Segoe UI" panose="020B0502040204020203" pitchFamily="34" charset="0"/>
                <a:cs typeface="Segoe UI" panose="020B0502040204020203" pitchFamily="34" charset="0"/>
              </a:rPr>
              <a:t>to</a:t>
            </a:r>
            <a:r>
              <a:rPr lang="es-CO" sz="1800" dirty="0">
                <a:solidFill>
                  <a:schemeClr val="accent1">
                    <a:lumMod val="75000"/>
                  </a:schemeClr>
                </a:solidFill>
                <a:latin typeface="Segoe UI" panose="020B0502040204020203" pitchFamily="34" charset="0"/>
                <a:cs typeface="Segoe UI" panose="020B0502040204020203" pitchFamily="34" charset="0"/>
              </a:rPr>
              <a:t>-app)</a:t>
            </a:r>
          </a:p>
        </p:txBody>
      </p:sp>
      <p:pic>
        <p:nvPicPr>
          <p:cNvPr id="19" name="Imagen 18">
            <a:extLst>
              <a:ext uri="{FF2B5EF4-FFF2-40B4-BE49-F238E27FC236}">
                <a16:creationId xmlns:a16="http://schemas.microsoft.com/office/drawing/2014/main" id="{E596835F-B4C2-487B-B2AD-12B47A22D06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344" r="22000"/>
          <a:stretch/>
        </p:blipFill>
        <p:spPr>
          <a:xfrm>
            <a:off x="6077390" y="718811"/>
            <a:ext cx="6096000" cy="6139189"/>
          </a:xfrm>
          <a:prstGeom prst="rect">
            <a:avLst/>
          </a:prstGeom>
        </p:spPr>
      </p:pic>
      <p:sp>
        <p:nvSpPr>
          <p:cNvPr id="20" name="Rectángulo 19">
            <a:extLst>
              <a:ext uri="{FF2B5EF4-FFF2-40B4-BE49-F238E27FC236}">
                <a16:creationId xmlns:a16="http://schemas.microsoft.com/office/drawing/2014/main" id="{7CFF2BE9-3A58-447B-A6EE-D447A738EFC2}"/>
              </a:ext>
            </a:extLst>
          </p:cNvPr>
          <p:cNvSpPr/>
          <p:nvPr/>
        </p:nvSpPr>
        <p:spPr>
          <a:xfrm>
            <a:off x="1266606" y="3987833"/>
            <a:ext cx="3373755" cy="1292662"/>
          </a:xfrm>
          <a:prstGeom prst="rect">
            <a:avLst/>
          </a:prstGeom>
        </p:spPr>
        <p:txBody>
          <a:bodyPr wrap="square" anchor="ctr">
            <a:spAutoFit/>
          </a:bodyPr>
          <a:lstStyle/>
          <a:p>
            <a:pPr algn="ctr"/>
            <a:r>
              <a:rPr lang="es-CO" sz="2800" b="1" dirty="0">
                <a:solidFill>
                  <a:schemeClr val="accent1">
                    <a:lumMod val="75000"/>
                  </a:schemeClr>
                </a:solidFill>
                <a:latin typeface="Segoe UI" panose="020B0502040204020203" pitchFamily="34" charset="0"/>
                <a:cs typeface="Segoe UI" panose="020B0502040204020203" pitchFamily="34" charset="0"/>
              </a:rPr>
              <a:t>65.000.000.000</a:t>
            </a:r>
          </a:p>
          <a:p>
            <a:pPr algn="ctr"/>
            <a:endParaRPr lang="es-CO" sz="1400" dirty="0">
              <a:solidFill>
                <a:schemeClr val="accent1">
                  <a:lumMod val="75000"/>
                </a:schemeClr>
              </a:solidFill>
              <a:latin typeface="Segoe UI" panose="020B0502040204020203" pitchFamily="34" charset="0"/>
              <a:cs typeface="Segoe UI" panose="020B0502040204020203" pitchFamily="34" charset="0"/>
            </a:endParaRPr>
          </a:p>
          <a:p>
            <a:pPr algn="ctr"/>
            <a:r>
              <a:rPr lang="es-CO" sz="1800" dirty="0">
                <a:solidFill>
                  <a:schemeClr val="accent1">
                    <a:lumMod val="75000"/>
                  </a:schemeClr>
                </a:solidFill>
                <a:latin typeface="Segoe UI" panose="020B0502040204020203" pitchFamily="34" charset="0"/>
                <a:cs typeface="Segoe UI" panose="020B0502040204020203" pitchFamily="34" charset="0"/>
              </a:rPr>
              <a:t>Número de textos enviados cada día por </a:t>
            </a:r>
            <a:r>
              <a:rPr lang="es-CO" sz="1800" dirty="0" err="1">
                <a:solidFill>
                  <a:schemeClr val="accent1">
                    <a:lumMod val="75000"/>
                  </a:schemeClr>
                </a:solidFill>
                <a:latin typeface="Segoe UI" panose="020B0502040204020203" pitchFamily="34" charset="0"/>
                <a:cs typeface="Segoe UI" panose="020B0502040204020203" pitchFamily="34" charset="0"/>
              </a:rPr>
              <a:t>Whatsapp</a:t>
            </a:r>
            <a:endParaRPr lang="es-CO" sz="1800" dirty="0">
              <a:solidFill>
                <a:schemeClr val="accent1">
                  <a:lumMod val="75000"/>
                </a:schemeClr>
              </a:solidFill>
              <a:latin typeface="Segoe UI" panose="020B0502040204020203" pitchFamily="34" charset="0"/>
              <a:cs typeface="Segoe UI" panose="020B0502040204020203" pitchFamily="34" charset="0"/>
            </a:endParaRPr>
          </a:p>
        </p:txBody>
      </p:sp>
      <p:sp>
        <p:nvSpPr>
          <p:cNvPr id="21" name="Rectángulo 20">
            <a:extLst>
              <a:ext uri="{FF2B5EF4-FFF2-40B4-BE49-F238E27FC236}">
                <a16:creationId xmlns:a16="http://schemas.microsoft.com/office/drawing/2014/main" id="{C5C74F01-A836-4392-9E22-1D587B8C8DD8}"/>
              </a:ext>
            </a:extLst>
          </p:cNvPr>
          <p:cNvSpPr/>
          <p:nvPr/>
        </p:nvSpPr>
        <p:spPr>
          <a:xfrm>
            <a:off x="1193450" y="6165380"/>
            <a:ext cx="3585340" cy="276999"/>
          </a:xfrm>
          <a:prstGeom prst="rect">
            <a:avLst/>
          </a:prstGeom>
        </p:spPr>
        <p:txBody>
          <a:bodyPr wrap="none">
            <a:spAutoFit/>
          </a:bodyPr>
          <a:lstStyle/>
          <a:p>
            <a:r>
              <a:rPr lang="it-IT" dirty="0">
                <a:solidFill>
                  <a:schemeClr val="accent1">
                    <a:lumMod val="75000"/>
                  </a:schemeClr>
                </a:solidFill>
                <a:latin typeface="Segoe UI" panose="020B0502040204020203" pitchFamily="34" charset="0"/>
                <a:cs typeface="Segoe UI" panose="020B0502040204020203" pitchFamily="34" charset="0"/>
              </a:rPr>
              <a:t>https://www.domo.com/learn/data-never-sleeps-6</a:t>
            </a:r>
          </a:p>
        </p:txBody>
      </p:sp>
      <p:sp>
        <p:nvSpPr>
          <p:cNvPr id="23" name="Rectángulo 22">
            <a:extLst>
              <a:ext uri="{FF2B5EF4-FFF2-40B4-BE49-F238E27FC236}">
                <a16:creationId xmlns:a16="http://schemas.microsoft.com/office/drawing/2014/main" id="{E589F520-AE22-45B9-A9BB-9FC8449C4692}"/>
              </a:ext>
            </a:extLst>
          </p:cNvPr>
          <p:cNvSpPr/>
          <p:nvPr/>
        </p:nvSpPr>
        <p:spPr bwMode="auto">
          <a:xfrm>
            <a:off x="78261" y="6553514"/>
            <a:ext cx="5822454" cy="10208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r>
              <a:rPr lang="it-IT" dirty="0">
                <a:solidFill>
                  <a:schemeClr val="accent1">
                    <a:lumMod val="75000"/>
                  </a:schemeClr>
                </a:solidFill>
                <a:latin typeface="Segoe UI" panose="020B0502040204020203" pitchFamily="34" charset="0"/>
                <a:cs typeface="Segoe UI" panose="020B0502040204020203" pitchFamily="34" charset="0"/>
              </a:rPr>
              <a:t>https://www.cnet.com/news/whatsapp-65-billion-messages-sent-each-day-and-more-than-2-billion-minutes-of-calls/</a:t>
            </a:r>
            <a:endParaRPr kumimoji="0" lang="it-IT" sz="1200" b="0" i="0" u="none" strike="noStrike" cap="none" normalizeH="0" baseline="0" dirty="0">
              <a:ln>
                <a:noFill/>
              </a:ln>
              <a:solidFill>
                <a:srgbClr val="505050"/>
              </a:solidFill>
              <a:effectLst/>
              <a:latin typeface="Segoe UI" panose="020B0502040204020203" pitchFamily="34" charset="0"/>
              <a:ea typeface="ＭＳ Ｐゴシック" pitchFamily="84" charset="-128"/>
              <a:cs typeface="Segoe UI" panose="020B0502040204020203" pitchFamily="34" charset="0"/>
            </a:endParaRPr>
          </a:p>
        </p:txBody>
      </p:sp>
    </p:spTree>
    <p:extLst>
      <p:ext uri="{BB962C8B-B14F-4D97-AF65-F5344CB8AC3E}">
        <p14:creationId xmlns:p14="http://schemas.microsoft.com/office/powerpoint/2010/main" val="883790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24">
            <a:extLst>
              <a:ext uri="{FF2B5EF4-FFF2-40B4-BE49-F238E27FC236}">
                <a16:creationId xmlns:a16="http://schemas.microsoft.com/office/drawing/2014/main" id="{20F819A8-8A94-461B-86F9-C47A5A6D3B52}"/>
              </a:ext>
            </a:extLst>
          </p:cNvPr>
          <p:cNvSpPr>
            <a:spLocks noGrp="1"/>
          </p:cNvSpPr>
          <p:nvPr>
            <p:ph type="title"/>
          </p:nvPr>
        </p:nvSpPr>
        <p:spPr/>
        <p:txBody>
          <a:bodyPr/>
          <a:lstStyle/>
          <a:p>
            <a:r>
              <a:rPr lang="es-CO" dirty="0"/>
              <a:t>Gestionar web </a:t>
            </a:r>
            <a:r>
              <a:rPr lang="es-CO" dirty="0" err="1"/>
              <a:t>APIs</a:t>
            </a:r>
            <a:br>
              <a:rPr lang="es-CO" dirty="0"/>
            </a:br>
            <a:r>
              <a:rPr lang="es-CO" dirty="0"/>
              <a:t>por medio de R</a:t>
            </a:r>
          </a:p>
        </p:txBody>
      </p:sp>
      <p:pic>
        <p:nvPicPr>
          <p:cNvPr id="5" name="Marcador de posición de imagen 4">
            <a:extLst>
              <a:ext uri="{FF2B5EF4-FFF2-40B4-BE49-F238E27FC236}">
                <a16:creationId xmlns:a16="http://schemas.microsoft.com/office/drawing/2014/main" id="{BE4C45E5-577C-491F-9FBB-BBAE22922E1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183" r="13183"/>
          <a:stretch>
            <a:fillRect/>
          </a:stretch>
        </p:blipFill>
        <p:spPr/>
      </p:pic>
    </p:spTree>
    <p:extLst>
      <p:ext uri="{BB962C8B-B14F-4D97-AF65-F5344CB8AC3E}">
        <p14:creationId xmlns:p14="http://schemas.microsoft.com/office/powerpoint/2010/main" val="3344821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Los </a:t>
            </a:r>
            <a:r>
              <a:rPr lang="es-CO" dirty="0" err="1"/>
              <a:t>APIs</a:t>
            </a:r>
            <a:r>
              <a:rPr lang="es-CO" dirty="0"/>
              <a:t> y R</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31</a:t>
            </a:fld>
            <a:endParaRPr lang="it-IT" dirty="0"/>
          </a:p>
        </p:txBody>
      </p:sp>
      <p:pic>
        <p:nvPicPr>
          <p:cNvPr id="9" name="Gráfico 8" descr="Descargar desde la nube">
            <a:extLst>
              <a:ext uri="{FF2B5EF4-FFF2-40B4-BE49-F238E27FC236}">
                <a16:creationId xmlns:a16="http://schemas.microsoft.com/office/drawing/2014/main" id="{974C4A7A-3AB1-49DB-BB20-475E9FA5C2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0911" y="1106467"/>
            <a:ext cx="914400" cy="914400"/>
          </a:xfrm>
          <a:prstGeom prst="rect">
            <a:avLst/>
          </a:prstGeom>
        </p:spPr>
      </p:pic>
      <p:sp>
        <p:nvSpPr>
          <p:cNvPr id="11" name="Rectángulo 10">
            <a:extLst>
              <a:ext uri="{FF2B5EF4-FFF2-40B4-BE49-F238E27FC236}">
                <a16:creationId xmlns:a16="http://schemas.microsoft.com/office/drawing/2014/main" id="{7DE7F924-4D2B-4360-905F-3ED10669B3F3}"/>
              </a:ext>
            </a:extLst>
          </p:cNvPr>
          <p:cNvSpPr/>
          <p:nvPr/>
        </p:nvSpPr>
        <p:spPr>
          <a:xfrm>
            <a:off x="2135450" y="963342"/>
            <a:ext cx="8767725" cy="1200650"/>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CO" sz="1600" dirty="0">
                <a:solidFill>
                  <a:schemeClr val="accent1">
                    <a:lumMod val="50000"/>
                  </a:schemeClr>
                </a:solidFill>
                <a:latin typeface="Segoe UI" panose="020B0502040204020203" pitchFamily="34" charset="0"/>
                <a:cs typeface="Segoe UI" panose="020B0502040204020203" pitchFamily="34" charset="0"/>
              </a:rPr>
              <a:t>R puede dialogar con web </a:t>
            </a:r>
            <a:r>
              <a:rPr lang="es-CO" sz="1600" dirty="0" err="1">
                <a:solidFill>
                  <a:schemeClr val="accent1">
                    <a:lumMod val="50000"/>
                  </a:schemeClr>
                </a:solidFill>
                <a:latin typeface="Segoe UI" panose="020B0502040204020203" pitchFamily="34" charset="0"/>
                <a:cs typeface="Segoe UI" panose="020B0502040204020203" pitchFamily="34" charset="0"/>
              </a:rPr>
              <a:t>APIs</a:t>
            </a:r>
            <a:r>
              <a:rPr lang="es-CO" sz="1600" dirty="0">
                <a:solidFill>
                  <a:schemeClr val="accent1">
                    <a:lumMod val="50000"/>
                  </a:schemeClr>
                </a:solidFill>
                <a:latin typeface="Segoe UI" panose="020B0502040204020203" pitchFamily="34" charset="0"/>
                <a:cs typeface="Segoe UI" panose="020B0502040204020203" pitchFamily="34" charset="0"/>
              </a:rPr>
              <a:t> de datos y servicios por medio de algunos paquetes. La ventaja de esta operación es que podemos formular </a:t>
            </a:r>
            <a:r>
              <a:rPr lang="es-CO" sz="1600" dirty="0" err="1">
                <a:solidFill>
                  <a:schemeClr val="accent1">
                    <a:lumMod val="50000"/>
                  </a:schemeClr>
                </a:solidFill>
                <a:latin typeface="Segoe UI" panose="020B0502040204020203" pitchFamily="34" charset="0"/>
                <a:cs typeface="Segoe UI" panose="020B0502040204020203" pitchFamily="34" charset="0"/>
              </a:rPr>
              <a:t>request</a:t>
            </a:r>
            <a:r>
              <a:rPr lang="es-CO" sz="1600" dirty="0">
                <a:solidFill>
                  <a:schemeClr val="accent1">
                    <a:lumMod val="50000"/>
                  </a:schemeClr>
                </a:solidFill>
                <a:latin typeface="Segoe UI" panose="020B0502040204020203" pitchFamily="34" charset="0"/>
                <a:cs typeface="Segoe UI" panose="020B0502040204020203" pitchFamily="34" charset="0"/>
              </a:rPr>
              <a:t> desde R e importar datos directamente en R, sin pasar por archivos externos. Esto nos permite ahorro de tiempo y de espacio. Hay dos formas con las cuales podemos acceder a web </a:t>
            </a:r>
            <a:r>
              <a:rPr lang="es-CO" sz="1600" dirty="0" err="1">
                <a:solidFill>
                  <a:schemeClr val="accent1">
                    <a:lumMod val="50000"/>
                  </a:schemeClr>
                </a:solidFill>
                <a:latin typeface="Segoe UI" panose="020B0502040204020203" pitchFamily="34" charset="0"/>
                <a:cs typeface="Segoe UI" panose="020B0502040204020203" pitchFamily="34" charset="0"/>
              </a:rPr>
              <a:t>APIs</a:t>
            </a:r>
            <a:r>
              <a:rPr lang="es-CO" sz="1600" dirty="0">
                <a:solidFill>
                  <a:schemeClr val="accent1">
                    <a:lumMod val="50000"/>
                  </a:schemeClr>
                </a:solidFill>
                <a:latin typeface="Segoe UI" panose="020B0502040204020203" pitchFamily="34" charset="0"/>
                <a:cs typeface="Segoe UI" panose="020B0502040204020203" pitchFamily="34" charset="0"/>
              </a:rPr>
              <a:t> desde R: con y sin paquetes </a:t>
            </a:r>
            <a:r>
              <a:rPr lang="es-CO" sz="1600" dirty="0" err="1">
                <a:solidFill>
                  <a:schemeClr val="accent1">
                    <a:lumMod val="50000"/>
                  </a:schemeClr>
                </a:solidFill>
                <a:latin typeface="Segoe UI" panose="020B0502040204020203" pitchFamily="34" charset="0"/>
                <a:cs typeface="Segoe UI" panose="020B0502040204020203" pitchFamily="34" charset="0"/>
              </a:rPr>
              <a:t>client</a:t>
            </a:r>
            <a:endParaRPr lang="es-CO" sz="1600" dirty="0">
              <a:solidFill>
                <a:schemeClr val="accent1">
                  <a:lumMod val="50000"/>
                </a:schemeClr>
              </a:solidFill>
              <a:latin typeface="Segoe UI" panose="020B0502040204020203" pitchFamily="34" charset="0"/>
              <a:cs typeface="Segoe UI" panose="020B0502040204020203" pitchFamily="34" charset="0"/>
            </a:endParaRPr>
          </a:p>
        </p:txBody>
      </p:sp>
      <p:sp>
        <p:nvSpPr>
          <p:cNvPr id="13" name="Rectángulo 12">
            <a:extLst>
              <a:ext uri="{FF2B5EF4-FFF2-40B4-BE49-F238E27FC236}">
                <a16:creationId xmlns:a16="http://schemas.microsoft.com/office/drawing/2014/main" id="{211DD4FC-8313-47DF-8F29-95EDE7F338FB}"/>
              </a:ext>
            </a:extLst>
          </p:cNvPr>
          <p:cNvSpPr/>
          <p:nvPr/>
        </p:nvSpPr>
        <p:spPr>
          <a:xfrm>
            <a:off x="2123016" y="2564880"/>
            <a:ext cx="3113915"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CON PAQUETES CLIENT</a:t>
            </a:r>
            <a:endParaRPr lang="es-CO" sz="1600"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
        <p:nvSpPr>
          <p:cNvPr id="15" name="Rectángulo 14">
            <a:extLst>
              <a:ext uri="{FF2B5EF4-FFF2-40B4-BE49-F238E27FC236}">
                <a16:creationId xmlns:a16="http://schemas.microsoft.com/office/drawing/2014/main" id="{26B349CF-7DB6-43CE-AE9A-856DA2135388}"/>
              </a:ext>
            </a:extLst>
          </p:cNvPr>
          <p:cNvSpPr/>
          <p:nvPr/>
        </p:nvSpPr>
        <p:spPr>
          <a:xfrm>
            <a:off x="2156112" y="3060557"/>
            <a:ext cx="3080819" cy="3446841"/>
          </a:xfrm>
          <a:prstGeom prst="rect">
            <a:avLst/>
          </a:prstGeom>
          <a:solidFill>
            <a:schemeClr val="accent1">
              <a:lumMod val="20000"/>
              <a:lumOff val="80000"/>
            </a:schemeClr>
          </a:solidFill>
        </p:spPr>
        <p:txBody>
          <a:bodyPr wrap="square" anchor="t">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Los paquetes </a:t>
            </a:r>
            <a:r>
              <a:rPr lang="es-ES" sz="1600" dirty="0" err="1">
                <a:solidFill>
                  <a:schemeClr val="accent1">
                    <a:lumMod val="50000"/>
                  </a:schemeClr>
                </a:solidFill>
                <a:latin typeface="Segoe UI" panose="020B0502040204020203" pitchFamily="34" charset="0"/>
                <a:cs typeface="Segoe UI" panose="020B0502040204020203" pitchFamily="34" charset="0"/>
              </a:rPr>
              <a:t>client</a:t>
            </a:r>
            <a:r>
              <a:rPr lang="es-ES" sz="1600" dirty="0">
                <a:solidFill>
                  <a:schemeClr val="accent1">
                    <a:lumMod val="50000"/>
                  </a:schemeClr>
                </a:solidFill>
                <a:latin typeface="Segoe UI" panose="020B0502040204020203" pitchFamily="34" charset="0"/>
                <a:cs typeface="Segoe UI" panose="020B0502040204020203" pitchFamily="34" charset="0"/>
              </a:rPr>
              <a:t> o </a:t>
            </a:r>
            <a:r>
              <a:rPr lang="es-ES" sz="1600" dirty="0" err="1">
                <a:solidFill>
                  <a:schemeClr val="accent1">
                    <a:lumMod val="50000"/>
                  </a:schemeClr>
                </a:solidFill>
                <a:latin typeface="Segoe UI" panose="020B0502040204020203" pitchFamily="34" charset="0"/>
                <a:cs typeface="Segoe UI" panose="020B0502040204020203" pitchFamily="34" charset="0"/>
              </a:rPr>
              <a:t>wrapper</a:t>
            </a:r>
            <a:r>
              <a:rPr lang="es-ES" sz="1600" dirty="0">
                <a:solidFill>
                  <a:schemeClr val="accent1">
                    <a:lumMod val="50000"/>
                  </a:schemeClr>
                </a:solidFill>
                <a:latin typeface="Segoe UI" panose="020B0502040204020203" pitchFamily="34" charset="0"/>
                <a:cs typeface="Segoe UI" panose="020B0502040204020203" pitchFamily="34" charset="0"/>
              </a:rPr>
              <a:t> son paquetes ad hoc que permiten dialogar con un servicio de API especifico.</a:t>
            </a:r>
          </a:p>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Ejemplos de paquetes </a:t>
            </a:r>
            <a:r>
              <a:rPr lang="es-ES" sz="1600" dirty="0" err="1">
                <a:solidFill>
                  <a:schemeClr val="accent1">
                    <a:lumMod val="50000"/>
                  </a:schemeClr>
                </a:solidFill>
                <a:latin typeface="Segoe UI" panose="020B0502040204020203" pitchFamily="34" charset="0"/>
                <a:cs typeface="Segoe UI" panose="020B0502040204020203" pitchFamily="34" charset="0"/>
              </a:rPr>
              <a:t>client</a:t>
            </a:r>
            <a:r>
              <a:rPr lang="es-ES" sz="1600" dirty="0">
                <a:solidFill>
                  <a:schemeClr val="accent1">
                    <a:lumMod val="50000"/>
                  </a:schemeClr>
                </a:solidFill>
                <a:latin typeface="Segoe UI" panose="020B0502040204020203" pitchFamily="34" charset="0"/>
                <a:cs typeface="Segoe UI" panose="020B0502040204020203" pitchFamily="34" charset="0"/>
              </a:rPr>
              <a:t> son </a:t>
            </a:r>
            <a:r>
              <a:rPr lang="es-ES" sz="1600" dirty="0" err="1">
                <a:solidFill>
                  <a:schemeClr val="accent1">
                    <a:lumMod val="50000"/>
                  </a:schemeClr>
                </a:solidFill>
                <a:latin typeface="Segoe UI" panose="020B0502040204020203" pitchFamily="34" charset="0"/>
                <a:cs typeface="Segoe UI" panose="020B0502040204020203" pitchFamily="34" charset="0"/>
              </a:rPr>
              <a:t>rtweet</a:t>
            </a:r>
            <a:r>
              <a:rPr lang="es-ES" sz="1600" dirty="0">
                <a:solidFill>
                  <a:schemeClr val="accent1">
                    <a:lumMod val="50000"/>
                  </a:schemeClr>
                </a:solidFill>
                <a:latin typeface="Segoe UI" panose="020B0502040204020203" pitchFamily="34" charset="0"/>
                <a:cs typeface="Segoe UI" panose="020B0502040204020203" pitchFamily="34" charset="0"/>
              </a:rPr>
              <a:t>, </a:t>
            </a:r>
            <a:r>
              <a:rPr lang="es-ES" sz="1600" dirty="0" err="1">
                <a:solidFill>
                  <a:schemeClr val="accent1">
                    <a:lumMod val="50000"/>
                  </a:schemeClr>
                </a:solidFill>
                <a:latin typeface="Segoe UI" panose="020B0502040204020203" pitchFamily="34" charset="0"/>
                <a:cs typeface="Segoe UI" panose="020B0502040204020203" pitchFamily="34" charset="0"/>
              </a:rPr>
              <a:t>spotifyr</a:t>
            </a:r>
            <a:r>
              <a:rPr lang="es-ES" sz="1600" dirty="0">
                <a:solidFill>
                  <a:schemeClr val="accent1">
                    <a:lumMod val="50000"/>
                  </a:schemeClr>
                </a:solidFill>
                <a:latin typeface="Segoe UI" panose="020B0502040204020203" pitchFamily="34" charset="0"/>
                <a:cs typeface="Segoe UI" panose="020B0502040204020203" pitchFamily="34" charset="0"/>
              </a:rPr>
              <a:t>, </a:t>
            </a:r>
            <a:r>
              <a:rPr lang="es-ES" sz="1600" dirty="0" err="1">
                <a:solidFill>
                  <a:schemeClr val="accent1">
                    <a:lumMod val="50000"/>
                  </a:schemeClr>
                </a:solidFill>
                <a:latin typeface="Segoe UI" panose="020B0502040204020203" pitchFamily="34" charset="0"/>
                <a:cs typeface="Segoe UI" panose="020B0502040204020203" pitchFamily="34" charset="0"/>
              </a:rPr>
              <a:t>WikipediR</a:t>
            </a:r>
            <a:r>
              <a:rPr lang="es-ES" sz="1600" dirty="0">
                <a:solidFill>
                  <a:schemeClr val="accent1">
                    <a:lumMod val="50000"/>
                  </a:schemeClr>
                </a:solidFill>
                <a:latin typeface="Segoe UI" panose="020B0502040204020203" pitchFamily="34" charset="0"/>
                <a:cs typeface="Segoe UI" panose="020B0502040204020203" pitchFamily="34" charset="0"/>
              </a:rPr>
              <a:t>, </a:t>
            </a:r>
            <a:r>
              <a:rPr lang="es-ES" sz="1600" dirty="0" err="1">
                <a:solidFill>
                  <a:schemeClr val="accent1">
                    <a:lumMod val="50000"/>
                  </a:schemeClr>
                </a:solidFill>
                <a:latin typeface="Segoe UI" panose="020B0502040204020203" pitchFamily="34" charset="0"/>
                <a:cs typeface="Segoe UI" panose="020B0502040204020203" pitchFamily="34" charset="0"/>
              </a:rPr>
              <a:t>Rsocrata</a:t>
            </a:r>
            <a:r>
              <a:rPr lang="es-ES" sz="1600" dirty="0">
                <a:solidFill>
                  <a:schemeClr val="accent1">
                    <a:lumMod val="50000"/>
                  </a:schemeClr>
                </a:solidFill>
                <a:latin typeface="Segoe UI" panose="020B0502040204020203" pitchFamily="34" charset="0"/>
                <a:cs typeface="Segoe UI" panose="020B0502040204020203" pitchFamily="34" charset="0"/>
              </a:rPr>
              <a:t>, WDI, </a:t>
            </a:r>
            <a:r>
              <a:rPr lang="es-ES" sz="1600" dirty="0" err="1">
                <a:solidFill>
                  <a:schemeClr val="accent1">
                    <a:lumMod val="50000"/>
                  </a:schemeClr>
                </a:solidFill>
                <a:latin typeface="Segoe UI" panose="020B0502040204020203" pitchFamily="34" charset="0"/>
                <a:cs typeface="Segoe UI" panose="020B0502040204020203" pitchFamily="34" charset="0"/>
              </a:rPr>
              <a:t>wbstasts</a:t>
            </a:r>
            <a:r>
              <a:rPr lang="es-ES" sz="1600" dirty="0">
                <a:solidFill>
                  <a:schemeClr val="accent1">
                    <a:lumMod val="50000"/>
                  </a:schemeClr>
                </a:solidFill>
                <a:latin typeface="Segoe UI" panose="020B0502040204020203" pitchFamily="34" charset="0"/>
                <a:cs typeface="Segoe UI" panose="020B0502040204020203" pitchFamily="34" charset="0"/>
              </a:rPr>
              <a:t>, etc.</a:t>
            </a:r>
          </a:p>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 Estos paquetes son creados a la medida de un servicio API y facilitan enormemente todo el proceso</a:t>
            </a:r>
          </a:p>
        </p:txBody>
      </p:sp>
      <p:sp>
        <p:nvSpPr>
          <p:cNvPr id="16" name="Rectángulo 15">
            <a:extLst>
              <a:ext uri="{FF2B5EF4-FFF2-40B4-BE49-F238E27FC236}">
                <a16:creationId xmlns:a16="http://schemas.microsoft.com/office/drawing/2014/main" id="{D981355E-03A8-4CCC-A61A-57A2002956F0}"/>
              </a:ext>
            </a:extLst>
          </p:cNvPr>
          <p:cNvSpPr/>
          <p:nvPr/>
        </p:nvSpPr>
        <p:spPr>
          <a:xfrm>
            <a:off x="7716474" y="2564880"/>
            <a:ext cx="2969896"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SIN PAQUETE CLIENT</a:t>
            </a:r>
            <a:endParaRPr lang="es-CO" sz="1600"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
        <p:nvSpPr>
          <p:cNvPr id="19" name="Rectángulo 18">
            <a:extLst>
              <a:ext uri="{FF2B5EF4-FFF2-40B4-BE49-F238E27FC236}">
                <a16:creationId xmlns:a16="http://schemas.microsoft.com/office/drawing/2014/main" id="{CC4BD91D-E0D6-404F-AB50-9465B755011A}"/>
              </a:ext>
            </a:extLst>
          </p:cNvPr>
          <p:cNvSpPr/>
          <p:nvPr/>
        </p:nvSpPr>
        <p:spPr>
          <a:xfrm>
            <a:off x="7716474" y="3060557"/>
            <a:ext cx="2969896" cy="2624052"/>
          </a:xfrm>
          <a:prstGeom prst="rect">
            <a:avLst/>
          </a:prstGeom>
          <a:solidFill>
            <a:schemeClr val="accent1">
              <a:lumMod val="20000"/>
              <a:lumOff val="80000"/>
            </a:schemeClr>
          </a:solidFill>
        </p:spPr>
        <p:txBody>
          <a:bodyPr wrap="square" anchor="t">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Si no hay un paquete </a:t>
            </a:r>
            <a:r>
              <a:rPr lang="es-ES" sz="1600" dirty="0" err="1">
                <a:solidFill>
                  <a:schemeClr val="accent1">
                    <a:lumMod val="50000"/>
                  </a:schemeClr>
                </a:solidFill>
                <a:latin typeface="Segoe UI" panose="020B0502040204020203" pitchFamily="34" charset="0"/>
                <a:cs typeface="Segoe UI" panose="020B0502040204020203" pitchFamily="34" charset="0"/>
              </a:rPr>
              <a:t>client</a:t>
            </a:r>
            <a:r>
              <a:rPr lang="es-ES" sz="1600" dirty="0">
                <a:solidFill>
                  <a:schemeClr val="accent1">
                    <a:lumMod val="50000"/>
                  </a:schemeClr>
                </a:solidFill>
                <a:latin typeface="Segoe UI" panose="020B0502040204020203" pitchFamily="34" charset="0"/>
                <a:cs typeface="Segoe UI" panose="020B0502040204020203" pitchFamily="34" charset="0"/>
              </a:rPr>
              <a:t> a le medida del servicio de web </a:t>
            </a:r>
            <a:r>
              <a:rPr lang="es-ES" sz="1600" dirty="0" err="1">
                <a:solidFill>
                  <a:schemeClr val="accent1">
                    <a:lumMod val="50000"/>
                  </a:schemeClr>
                </a:solidFill>
                <a:latin typeface="Segoe UI" panose="020B0502040204020203" pitchFamily="34" charset="0"/>
                <a:cs typeface="Segoe UI" panose="020B0502040204020203" pitchFamily="34" charset="0"/>
              </a:rPr>
              <a:t>APIs</a:t>
            </a:r>
            <a:r>
              <a:rPr lang="es-ES" sz="1600" dirty="0">
                <a:solidFill>
                  <a:schemeClr val="accent1">
                    <a:lumMod val="50000"/>
                  </a:schemeClr>
                </a:solidFill>
                <a:latin typeface="Segoe UI" panose="020B0502040204020203" pitchFamily="34" charset="0"/>
                <a:cs typeface="Segoe UI" panose="020B0502040204020203" pitchFamily="34" charset="0"/>
              </a:rPr>
              <a:t> que queremos utilizar, entonces podemos igualmente gestionar el proceso por medio de los paquetes </a:t>
            </a:r>
            <a:r>
              <a:rPr lang="es-ES" sz="1600" dirty="0" err="1">
                <a:solidFill>
                  <a:schemeClr val="accent1">
                    <a:lumMod val="50000"/>
                  </a:schemeClr>
                </a:solidFill>
                <a:latin typeface="Segoe UI" panose="020B0502040204020203" pitchFamily="34" charset="0"/>
                <a:cs typeface="Segoe UI" panose="020B0502040204020203" pitchFamily="34" charset="0"/>
              </a:rPr>
              <a:t>httr</a:t>
            </a:r>
            <a:r>
              <a:rPr lang="es-ES" sz="1600" dirty="0">
                <a:solidFill>
                  <a:schemeClr val="accent1">
                    <a:lumMod val="50000"/>
                  </a:schemeClr>
                </a:solidFill>
                <a:latin typeface="Segoe UI" panose="020B0502040204020203" pitchFamily="34" charset="0"/>
                <a:cs typeface="Segoe UI" panose="020B0502040204020203" pitchFamily="34" charset="0"/>
              </a:rPr>
              <a:t> (en la fase de formulación del </a:t>
            </a:r>
            <a:r>
              <a:rPr lang="es-ES" sz="1600" dirty="0" err="1">
                <a:solidFill>
                  <a:schemeClr val="accent1">
                    <a:lumMod val="50000"/>
                  </a:schemeClr>
                </a:solidFill>
                <a:latin typeface="Segoe UI" panose="020B0502040204020203" pitchFamily="34" charset="0"/>
                <a:cs typeface="Segoe UI" panose="020B0502040204020203" pitchFamily="34" charset="0"/>
              </a:rPr>
              <a:t>request</a:t>
            </a:r>
            <a:r>
              <a:rPr lang="es-ES" sz="1600" dirty="0">
                <a:solidFill>
                  <a:schemeClr val="accent1">
                    <a:lumMod val="50000"/>
                  </a:schemeClr>
                </a:solidFill>
                <a:latin typeface="Segoe UI" panose="020B0502040204020203" pitchFamily="34" charset="0"/>
                <a:cs typeface="Segoe UI" panose="020B0502040204020203" pitchFamily="34" charset="0"/>
              </a:rPr>
              <a:t>) y </a:t>
            </a:r>
            <a:r>
              <a:rPr lang="es-ES" sz="1600" dirty="0" err="1">
                <a:solidFill>
                  <a:schemeClr val="accent1">
                    <a:lumMod val="50000"/>
                  </a:schemeClr>
                </a:solidFill>
                <a:latin typeface="Segoe UI" panose="020B0502040204020203" pitchFamily="34" charset="0"/>
                <a:cs typeface="Segoe UI" panose="020B0502040204020203" pitchFamily="34" charset="0"/>
              </a:rPr>
              <a:t>jsonlite</a:t>
            </a:r>
            <a:r>
              <a:rPr lang="es-ES" sz="1600" dirty="0">
                <a:solidFill>
                  <a:schemeClr val="accent1">
                    <a:lumMod val="50000"/>
                  </a:schemeClr>
                </a:solidFill>
                <a:latin typeface="Segoe UI" panose="020B0502040204020203" pitchFamily="34" charset="0"/>
                <a:cs typeface="Segoe UI" panose="020B0502040204020203" pitchFamily="34" charset="0"/>
              </a:rPr>
              <a:t> (en la fase de recepción del response)</a:t>
            </a:r>
          </a:p>
        </p:txBody>
      </p:sp>
      <p:sp>
        <p:nvSpPr>
          <p:cNvPr id="24" name="Llaves 23">
            <a:extLst>
              <a:ext uri="{FF2B5EF4-FFF2-40B4-BE49-F238E27FC236}">
                <a16:creationId xmlns:a16="http://schemas.microsoft.com/office/drawing/2014/main" id="{8DEB6F4A-8440-4A93-BC92-FAAE57CC9091}"/>
              </a:ext>
            </a:extLst>
          </p:cNvPr>
          <p:cNvSpPr/>
          <p:nvPr/>
        </p:nvSpPr>
        <p:spPr bwMode="auto">
          <a:xfrm>
            <a:off x="1785603" y="3060557"/>
            <a:ext cx="3819389" cy="3446841"/>
          </a:xfrm>
          <a:prstGeom prst="bracePair">
            <a:avLst>
              <a:gd name="adj" fmla="val 4118"/>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Segoe UI" panose="020B0502040204020203" pitchFamily="34" charset="0"/>
              <a:ea typeface="ＭＳ Ｐゴシック" pitchFamily="84" charset="-128"/>
              <a:cs typeface="Segoe UI" panose="020B0502040204020203" pitchFamily="34" charset="0"/>
            </a:endParaRPr>
          </a:p>
        </p:txBody>
      </p:sp>
      <p:sp>
        <p:nvSpPr>
          <p:cNvPr id="25" name="Llaves 24">
            <a:extLst>
              <a:ext uri="{FF2B5EF4-FFF2-40B4-BE49-F238E27FC236}">
                <a16:creationId xmlns:a16="http://schemas.microsoft.com/office/drawing/2014/main" id="{131C0291-373E-4842-96B3-C44F999E5CBC}"/>
              </a:ext>
            </a:extLst>
          </p:cNvPr>
          <p:cNvSpPr/>
          <p:nvPr/>
        </p:nvSpPr>
        <p:spPr bwMode="auto">
          <a:xfrm>
            <a:off x="7493152" y="3060557"/>
            <a:ext cx="3410023" cy="2624052"/>
          </a:xfrm>
          <a:prstGeom prst="bracePair">
            <a:avLst>
              <a:gd name="adj" fmla="val 4118"/>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Segoe UI" panose="020B0502040204020203" pitchFamily="34" charset="0"/>
              <a:ea typeface="ＭＳ Ｐゴシック" pitchFamily="84" charset="-128"/>
              <a:cs typeface="Segoe UI" panose="020B0502040204020203" pitchFamily="34" charset="0"/>
            </a:endParaRPr>
          </a:p>
        </p:txBody>
      </p:sp>
    </p:spTree>
    <p:extLst>
      <p:ext uri="{BB962C8B-B14F-4D97-AF65-F5344CB8AC3E}">
        <p14:creationId xmlns:p14="http://schemas.microsoft.com/office/powerpoint/2010/main" val="726097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Las fases de gestión de un API por medio de R</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32</a:t>
            </a:fld>
            <a:endParaRPr lang="it-IT" dirty="0"/>
          </a:p>
        </p:txBody>
      </p:sp>
      <p:sp>
        <p:nvSpPr>
          <p:cNvPr id="11" name="Rectángulo 10">
            <a:extLst>
              <a:ext uri="{FF2B5EF4-FFF2-40B4-BE49-F238E27FC236}">
                <a16:creationId xmlns:a16="http://schemas.microsoft.com/office/drawing/2014/main" id="{7DE7F924-4D2B-4360-905F-3ED10669B3F3}"/>
              </a:ext>
            </a:extLst>
          </p:cNvPr>
          <p:cNvSpPr/>
          <p:nvPr/>
        </p:nvSpPr>
        <p:spPr>
          <a:xfrm>
            <a:off x="2734895" y="960730"/>
            <a:ext cx="8261006" cy="641971"/>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CO" sz="1600" dirty="0">
                <a:solidFill>
                  <a:schemeClr val="accent1">
                    <a:lumMod val="50000"/>
                  </a:schemeClr>
                </a:solidFill>
                <a:latin typeface="Segoe UI" panose="020B0502040204020203" pitchFamily="34" charset="0"/>
                <a:cs typeface="Segoe UI" panose="020B0502040204020203" pitchFamily="34" charset="0"/>
              </a:rPr>
              <a:t>Las fases que es necesario gestionar en R para poder dialogar con web </a:t>
            </a:r>
            <a:r>
              <a:rPr lang="es-CO" sz="1600" dirty="0" err="1">
                <a:solidFill>
                  <a:schemeClr val="accent1">
                    <a:lumMod val="50000"/>
                  </a:schemeClr>
                </a:solidFill>
                <a:latin typeface="Segoe UI" panose="020B0502040204020203" pitchFamily="34" charset="0"/>
                <a:cs typeface="Segoe UI" panose="020B0502040204020203" pitchFamily="34" charset="0"/>
              </a:rPr>
              <a:t>APIs</a:t>
            </a:r>
            <a:r>
              <a:rPr lang="es-CO" sz="1600" dirty="0">
                <a:solidFill>
                  <a:schemeClr val="accent1">
                    <a:lumMod val="50000"/>
                  </a:schemeClr>
                </a:solidFill>
                <a:latin typeface="Segoe UI" panose="020B0502040204020203" pitchFamily="34" charset="0"/>
                <a:cs typeface="Segoe UI" panose="020B0502040204020203" pitchFamily="34" charset="0"/>
              </a:rPr>
              <a:t> son esencialmente tres: autenticarse, formular un </a:t>
            </a:r>
            <a:r>
              <a:rPr lang="es-CO" sz="1600" dirty="0" err="1">
                <a:solidFill>
                  <a:schemeClr val="accent1">
                    <a:lumMod val="50000"/>
                  </a:schemeClr>
                </a:solidFill>
                <a:latin typeface="Segoe UI" panose="020B0502040204020203" pitchFamily="34" charset="0"/>
                <a:cs typeface="Segoe UI" panose="020B0502040204020203" pitchFamily="34" charset="0"/>
              </a:rPr>
              <a:t>request</a:t>
            </a:r>
            <a:r>
              <a:rPr lang="es-CO" sz="1600" dirty="0">
                <a:solidFill>
                  <a:schemeClr val="accent1">
                    <a:lumMod val="50000"/>
                  </a:schemeClr>
                </a:solidFill>
                <a:latin typeface="Segoe UI" panose="020B0502040204020203" pitchFamily="34" charset="0"/>
                <a:cs typeface="Segoe UI" panose="020B0502040204020203" pitchFamily="34" charset="0"/>
              </a:rPr>
              <a:t>, recibir la respuesta (</a:t>
            </a:r>
            <a:r>
              <a:rPr lang="es-CO" sz="1600" dirty="0" err="1">
                <a:solidFill>
                  <a:schemeClr val="accent1">
                    <a:lumMod val="50000"/>
                  </a:schemeClr>
                </a:solidFill>
                <a:latin typeface="Segoe UI" panose="020B0502040204020203" pitchFamily="34" charset="0"/>
                <a:cs typeface="Segoe UI" panose="020B0502040204020203" pitchFamily="34" charset="0"/>
              </a:rPr>
              <a:t>parsing</a:t>
            </a:r>
            <a:r>
              <a:rPr lang="es-CO" sz="1600" dirty="0">
                <a:solidFill>
                  <a:schemeClr val="accent1">
                    <a:lumMod val="50000"/>
                  </a:schemeClr>
                </a:solidFill>
                <a:latin typeface="Segoe UI" panose="020B0502040204020203" pitchFamily="34" charset="0"/>
                <a:cs typeface="Segoe UI" panose="020B0502040204020203" pitchFamily="34" charset="0"/>
              </a:rPr>
              <a:t>)</a:t>
            </a:r>
          </a:p>
        </p:txBody>
      </p:sp>
      <p:pic>
        <p:nvPicPr>
          <p:cNvPr id="12" name="Gráfico 11" descr="Distintivo de empleado">
            <a:extLst>
              <a:ext uri="{FF2B5EF4-FFF2-40B4-BE49-F238E27FC236}">
                <a16:creationId xmlns:a16="http://schemas.microsoft.com/office/drawing/2014/main" id="{C906F6F3-3FDF-4AD3-8FDC-75BD4E7113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87612" y="1867162"/>
            <a:ext cx="914400" cy="914400"/>
          </a:xfrm>
          <a:prstGeom prst="rect">
            <a:avLst/>
          </a:prstGeom>
        </p:spPr>
      </p:pic>
      <p:sp>
        <p:nvSpPr>
          <p:cNvPr id="13" name="Rectángulo 12">
            <a:extLst>
              <a:ext uri="{FF2B5EF4-FFF2-40B4-BE49-F238E27FC236}">
                <a16:creationId xmlns:a16="http://schemas.microsoft.com/office/drawing/2014/main" id="{211DD4FC-8313-47DF-8F29-95EDE7F338FB}"/>
              </a:ext>
            </a:extLst>
          </p:cNvPr>
          <p:cNvSpPr/>
          <p:nvPr/>
        </p:nvSpPr>
        <p:spPr>
          <a:xfrm>
            <a:off x="1703390" y="2900313"/>
            <a:ext cx="2110114"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CREDENCIALES</a:t>
            </a:r>
            <a:endParaRPr lang="es-CO" sz="1600"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
        <p:nvSpPr>
          <p:cNvPr id="15" name="Rectángulo 14">
            <a:extLst>
              <a:ext uri="{FF2B5EF4-FFF2-40B4-BE49-F238E27FC236}">
                <a16:creationId xmlns:a16="http://schemas.microsoft.com/office/drawing/2014/main" id="{26B349CF-7DB6-43CE-AE9A-856DA2135388}"/>
              </a:ext>
            </a:extLst>
          </p:cNvPr>
          <p:cNvSpPr/>
          <p:nvPr/>
        </p:nvSpPr>
        <p:spPr>
          <a:xfrm>
            <a:off x="1491652" y="3667412"/>
            <a:ext cx="2533590" cy="2907206"/>
          </a:xfrm>
          <a:prstGeom prst="rect">
            <a:avLst/>
          </a:prstGeom>
          <a:solidFill>
            <a:schemeClr val="accent1">
              <a:lumMod val="20000"/>
              <a:lumOff val="80000"/>
            </a:schemeClr>
          </a:solidFill>
        </p:spPr>
        <p:txBody>
          <a:bodyPr wrap="square" anchor="t">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Tenemos que crear unas credenciales de acceso, normalmente en la pagina web del servicio de API que vamos a utilizar. Esta fase a veces se gestiona parcialmente en R, pero depende del tipo de autenticación requerida por el API</a:t>
            </a:r>
          </a:p>
        </p:txBody>
      </p:sp>
      <p:sp>
        <p:nvSpPr>
          <p:cNvPr id="16" name="Rectángulo 15">
            <a:extLst>
              <a:ext uri="{FF2B5EF4-FFF2-40B4-BE49-F238E27FC236}">
                <a16:creationId xmlns:a16="http://schemas.microsoft.com/office/drawing/2014/main" id="{D981355E-03A8-4CCC-A61A-57A2002956F0}"/>
              </a:ext>
            </a:extLst>
          </p:cNvPr>
          <p:cNvSpPr/>
          <p:nvPr/>
        </p:nvSpPr>
        <p:spPr>
          <a:xfrm>
            <a:off x="5278750" y="2905122"/>
            <a:ext cx="2110114" cy="415883"/>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REQUEST</a:t>
            </a:r>
            <a:endParaRPr lang="es-CO" sz="1600"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pic>
        <p:nvPicPr>
          <p:cNvPr id="18" name="Gráfico 17" descr="Latido">
            <a:extLst>
              <a:ext uri="{FF2B5EF4-FFF2-40B4-BE49-F238E27FC236}">
                <a16:creationId xmlns:a16="http://schemas.microsoft.com/office/drawing/2014/main" id="{47E504F4-12A6-4159-ACAB-5CD015CA8C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1912230"/>
            <a:ext cx="914400" cy="914400"/>
          </a:xfrm>
          <a:prstGeom prst="rect">
            <a:avLst/>
          </a:prstGeom>
        </p:spPr>
      </p:pic>
      <p:sp>
        <p:nvSpPr>
          <p:cNvPr id="19" name="Rectángulo 18">
            <a:extLst>
              <a:ext uri="{FF2B5EF4-FFF2-40B4-BE49-F238E27FC236}">
                <a16:creationId xmlns:a16="http://schemas.microsoft.com/office/drawing/2014/main" id="{CC4BD91D-E0D6-404F-AB50-9465B755011A}"/>
              </a:ext>
            </a:extLst>
          </p:cNvPr>
          <p:cNvSpPr/>
          <p:nvPr/>
        </p:nvSpPr>
        <p:spPr>
          <a:xfrm>
            <a:off x="5067012" y="3667412"/>
            <a:ext cx="2533590" cy="2624052"/>
          </a:xfrm>
          <a:prstGeom prst="rect">
            <a:avLst/>
          </a:prstGeom>
          <a:solidFill>
            <a:schemeClr val="accent1">
              <a:lumMod val="20000"/>
              <a:lumOff val="80000"/>
            </a:schemeClr>
          </a:solidFill>
        </p:spPr>
        <p:txBody>
          <a:bodyPr wrap="square" anchor="t">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Tenemos que formular un </a:t>
            </a:r>
            <a:r>
              <a:rPr lang="es-ES" sz="1600" dirty="0" err="1">
                <a:solidFill>
                  <a:schemeClr val="accent1">
                    <a:lumMod val="50000"/>
                  </a:schemeClr>
                </a:solidFill>
                <a:latin typeface="Segoe UI" panose="020B0502040204020203" pitchFamily="34" charset="0"/>
                <a:cs typeface="Segoe UI" panose="020B0502040204020203" pitchFamily="34" charset="0"/>
              </a:rPr>
              <a:t>request</a:t>
            </a:r>
            <a:r>
              <a:rPr lang="es-ES" sz="1600" dirty="0">
                <a:solidFill>
                  <a:schemeClr val="accent1">
                    <a:lumMod val="50000"/>
                  </a:schemeClr>
                </a:solidFill>
                <a:latin typeface="Segoe UI" panose="020B0502040204020203" pitchFamily="34" charset="0"/>
                <a:cs typeface="Segoe UI" panose="020B0502040204020203" pitchFamily="34" charset="0"/>
              </a:rPr>
              <a:t> por medio de una serie de parámetros (método, </a:t>
            </a:r>
            <a:r>
              <a:rPr lang="es-ES" sz="1600" dirty="0" err="1">
                <a:solidFill>
                  <a:schemeClr val="accent1">
                    <a:lumMod val="50000"/>
                  </a:schemeClr>
                </a:solidFill>
                <a:latin typeface="Segoe UI" panose="020B0502040204020203" pitchFamily="34" charset="0"/>
                <a:cs typeface="Segoe UI" panose="020B0502040204020203" pitchFamily="34" charset="0"/>
              </a:rPr>
              <a:t>endpoint</a:t>
            </a:r>
            <a:r>
              <a:rPr lang="es-ES" sz="1600" dirty="0">
                <a:solidFill>
                  <a:schemeClr val="accent1">
                    <a:lumMod val="50000"/>
                  </a:schemeClr>
                </a:solidFill>
                <a:latin typeface="Segoe UI" panose="020B0502040204020203" pitchFamily="34" charset="0"/>
                <a:cs typeface="Segoe UI" panose="020B0502040204020203" pitchFamily="34" charset="0"/>
              </a:rPr>
              <a:t>, </a:t>
            </a:r>
            <a:r>
              <a:rPr lang="es-ES" sz="1600" dirty="0" err="1">
                <a:solidFill>
                  <a:schemeClr val="accent1">
                    <a:lumMod val="50000"/>
                  </a:schemeClr>
                </a:solidFill>
                <a:latin typeface="Segoe UI" panose="020B0502040204020203" pitchFamily="34" charset="0"/>
                <a:cs typeface="Segoe UI" panose="020B0502040204020203" pitchFamily="34" charset="0"/>
              </a:rPr>
              <a:t>path</a:t>
            </a:r>
            <a:r>
              <a:rPr lang="es-ES" sz="1600" dirty="0">
                <a:solidFill>
                  <a:schemeClr val="accent1">
                    <a:lumMod val="50000"/>
                  </a:schemeClr>
                </a:solidFill>
                <a:latin typeface="Segoe UI" panose="020B0502040204020203" pitchFamily="34" charset="0"/>
                <a:cs typeface="Segoe UI" panose="020B0502040204020203" pitchFamily="34" charset="0"/>
              </a:rPr>
              <a:t>, </a:t>
            </a:r>
            <a:r>
              <a:rPr lang="es-ES" sz="1600" dirty="0" err="1">
                <a:solidFill>
                  <a:schemeClr val="accent1">
                    <a:lumMod val="50000"/>
                  </a:schemeClr>
                </a:solidFill>
                <a:latin typeface="Segoe UI" panose="020B0502040204020203" pitchFamily="34" charset="0"/>
                <a:cs typeface="Segoe UI" panose="020B0502040204020203" pitchFamily="34" charset="0"/>
              </a:rPr>
              <a:t>query</a:t>
            </a:r>
            <a:r>
              <a:rPr lang="es-ES" sz="1600" dirty="0">
                <a:solidFill>
                  <a:schemeClr val="accent1">
                    <a:lumMod val="50000"/>
                  </a:schemeClr>
                </a:solidFill>
                <a:latin typeface="Segoe UI" panose="020B0502040204020203" pitchFamily="34" charset="0"/>
                <a:cs typeface="Segoe UI" panose="020B0502040204020203" pitchFamily="34" charset="0"/>
              </a:rPr>
              <a:t>, autenticación). Esta fase se gestiona por completo en R o bien con un </a:t>
            </a:r>
            <a:r>
              <a:rPr lang="es-ES" sz="1600" dirty="0" err="1">
                <a:solidFill>
                  <a:schemeClr val="accent1">
                    <a:lumMod val="50000"/>
                  </a:schemeClr>
                </a:solidFill>
                <a:latin typeface="Segoe UI" panose="020B0502040204020203" pitchFamily="34" charset="0"/>
                <a:cs typeface="Segoe UI" panose="020B0502040204020203" pitchFamily="34" charset="0"/>
              </a:rPr>
              <a:t>wrapper</a:t>
            </a:r>
            <a:r>
              <a:rPr lang="es-ES" sz="1600" dirty="0">
                <a:solidFill>
                  <a:schemeClr val="accent1">
                    <a:lumMod val="50000"/>
                  </a:schemeClr>
                </a:solidFill>
                <a:latin typeface="Segoe UI" panose="020B0502040204020203" pitchFamily="34" charset="0"/>
                <a:cs typeface="Segoe UI" panose="020B0502040204020203" pitchFamily="34" charset="0"/>
              </a:rPr>
              <a:t> o por medio de </a:t>
            </a:r>
            <a:r>
              <a:rPr lang="es-ES" sz="1600" dirty="0" err="1">
                <a:solidFill>
                  <a:schemeClr val="accent1">
                    <a:lumMod val="50000"/>
                  </a:schemeClr>
                </a:solidFill>
                <a:latin typeface="Segoe UI" panose="020B0502040204020203" pitchFamily="34" charset="0"/>
                <a:cs typeface="Segoe UI" panose="020B0502040204020203" pitchFamily="34" charset="0"/>
              </a:rPr>
              <a:t>httr</a:t>
            </a:r>
            <a:endParaRPr lang="es-ES" sz="1600" dirty="0">
              <a:solidFill>
                <a:schemeClr val="accent1">
                  <a:lumMod val="50000"/>
                </a:schemeClr>
              </a:solidFill>
              <a:latin typeface="Segoe UI" panose="020B0502040204020203" pitchFamily="34" charset="0"/>
              <a:cs typeface="Segoe UI" panose="020B0502040204020203" pitchFamily="34" charset="0"/>
            </a:endParaRPr>
          </a:p>
        </p:txBody>
      </p:sp>
      <p:sp>
        <p:nvSpPr>
          <p:cNvPr id="20" name="Rectángulo 19">
            <a:extLst>
              <a:ext uri="{FF2B5EF4-FFF2-40B4-BE49-F238E27FC236}">
                <a16:creationId xmlns:a16="http://schemas.microsoft.com/office/drawing/2014/main" id="{363E9D23-FD0F-4108-8A76-BEBAEE2B1F2A}"/>
              </a:ext>
            </a:extLst>
          </p:cNvPr>
          <p:cNvSpPr/>
          <p:nvPr/>
        </p:nvSpPr>
        <p:spPr>
          <a:xfrm>
            <a:off x="8916260" y="2900313"/>
            <a:ext cx="2110114" cy="425501"/>
          </a:xfrm>
          <a:prstGeom prst="rect">
            <a:avLst/>
          </a:prstGeom>
          <a:solidFill>
            <a:schemeClr val="accent1"/>
          </a:solidFill>
        </p:spPr>
        <p:txBody>
          <a:bodyPr wrap="square" anchor="ctr">
            <a:spAutoFit/>
          </a:bodyPr>
          <a:lstStyle/>
          <a:p>
            <a:pPr algn="ctr">
              <a:lnSpc>
                <a:spcPct val="115000"/>
              </a:lnSpc>
              <a:spcAft>
                <a:spcPts val="1000"/>
              </a:spcAft>
            </a:pPr>
            <a:r>
              <a:rPr lang="es-CO" sz="2000" b="1" dirty="0">
                <a:solidFill>
                  <a:schemeClr val="bg1"/>
                </a:solidFill>
                <a:latin typeface="Segoe UI" panose="020B0502040204020203" pitchFamily="34" charset="0"/>
                <a:ea typeface="Calibri" panose="020F0502020204030204" pitchFamily="34" charset="0"/>
                <a:cs typeface="Segoe UI" panose="020B0502040204020203" pitchFamily="34" charset="0"/>
              </a:rPr>
              <a:t>RESPONSE</a:t>
            </a:r>
            <a:endParaRPr lang="es-CO" sz="1600" b="1"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p:sp>
        <p:nvSpPr>
          <p:cNvPr id="22" name="Rectángulo 21">
            <a:extLst>
              <a:ext uri="{FF2B5EF4-FFF2-40B4-BE49-F238E27FC236}">
                <a16:creationId xmlns:a16="http://schemas.microsoft.com/office/drawing/2014/main" id="{AA0480CC-896F-41C6-860F-00F3C9CD217F}"/>
              </a:ext>
            </a:extLst>
          </p:cNvPr>
          <p:cNvSpPr/>
          <p:nvPr/>
        </p:nvSpPr>
        <p:spPr>
          <a:xfrm>
            <a:off x="8704522" y="3670845"/>
            <a:ext cx="2533590" cy="2624052"/>
          </a:xfrm>
          <a:prstGeom prst="rect">
            <a:avLst/>
          </a:prstGeom>
          <a:solidFill>
            <a:schemeClr val="accent1">
              <a:lumMod val="20000"/>
              <a:lumOff val="80000"/>
            </a:schemeClr>
          </a:solidFill>
        </p:spPr>
        <p:txBody>
          <a:bodyPr wrap="square" anchor="t">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Si el </a:t>
            </a:r>
            <a:r>
              <a:rPr lang="es-ES" sz="1600" dirty="0" err="1">
                <a:solidFill>
                  <a:schemeClr val="accent1">
                    <a:lumMod val="50000"/>
                  </a:schemeClr>
                </a:solidFill>
                <a:latin typeface="Segoe UI" panose="020B0502040204020203" pitchFamily="34" charset="0"/>
                <a:cs typeface="Segoe UI" panose="020B0502040204020203" pitchFamily="34" charset="0"/>
              </a:rPr>
              <a:t>request</a:t>
            </a:r>
            <a:r>
              <a:rPr lang="es-ES" sz="1600" dirty="0">
                <a:solidFill>
                  <a:schemeClr val="accent1">
                    <a:lumMod val="50000"/>
                  </a:schemeClr>
                </a:solidFill>
                <a:latin typeface="Segoe UI" panose="020B0502040204020203" pitchFamily="34" charset="0"/>
                <a:cs typeface="Segoe UI" panose="020B0502040204020203" pitchFamily="34" charset="0"/>
              </a:rPr>
              <a:t> es exitoso recibiremos una respuesta en formato </a:t>
            </a:r>
            <a:r>
              <a:rPr lang="es-ES" sz="1600" dirty="0" err="1">
                <a:solidFill>
                  <a:schemeClr val="accent1">
                    <a:lumMod val="50000"/>
                  </a:schemeClr>
                </a:solidFill>
                <a:latin typeface="Segoe UI" panose="020B0502040204020203" pitchFamily="34" charset="0"/>
                <a:cs typeface="Segoe UI" panose="020B0502040204020203" pitchFamily="34" charset="0"/>
              </a:rPr>
              <a:t>json</a:t>
            </a:r>
            <a:r>
              <a:rPr lang="es-ES" sz="1600" dirty="0">
                <a:solidFill>
                  <a:schemeClr val="accent1">
                    <a:lumMod val="50000"/>
                  </a:schemeClr>
                </a:solidFill>
                <a:latin typeface="Segoe UI" panose="020B0502040204020203" pitchFamily="34" charset="0"/>
                <a:cs typeface="Segoe UI" panose="020B0502040204020203" pitchFamily="34" charset="0"/>
              </a:rPr>
              <a:t>, que tenemos que organizar en un formato que se pueda analizar fácilmente. Este proceso se llama </a:t>
            </a:r>
            <a:r>
              <a:rPr lang="es-ES" sz="1600" dirty="0" err="1">
                <a:solidFill>
                  <a:schemeClr val="accent1">
                    <a:lumMod val="50000"/>
                  </a:schemeClr>
                </a:solidFill>
                <a:latin typeface="Segoe UI" panose="020B0502040204020203" pitchFamily="34" charset="0"/>
                <a:cs typeface="Segoe UI" panose="020B0502040204020203" pitchFamily="34" charset="0"/>
              </a:rPr>
              <a:t>parsing</a:t>
            </a:r>
            <a:r>
              <a:rPr lang="es-ES" sz="1600" dirty="0">
                <a:solidFill>
                  <a:schemeClr val="accent1">
                    <a:lumMod val="50000"/>
                  </a:schemeClr>
                </a:solidFill>
                <a:latin typeface="Segoe UI" panose="020B0502040204020203" pitchFamily="34" charset="0"/>
                <a:cs typeface="Segoe UI" panose="020B0502040204020203" pitchFamily="34" charset="0"/>
              </a:rPr>
              <a:t> y se hace por medio del paquete </a:t>
            </a:r>
            <a:r>
              <a:rPr lang="es-ES" sz="1600" dirty="0" err="1">
                <a:solidFill>
                  <a:schemeClr val="accent1">
                    <a:lumMod val="50000"/>
                  </a:schemeClr>
                </a:solidFill>
                <a:latin typeface="Segoe UI" panose="020B0502040204020203" pitchFamily="34" charset="0"/>
                <a:cs typeface="Segoe UI" panose="020B0502040204020203" pitchFamily="34" charset="0"/>
              </a:rPr>
              <a:t>jsonlite</a:t>
            </a:r>
            <a:r>
              <a:rPr lang="es-ES" sz="1600" dirty="0">
                <a:solidFill>
                  <a:schemeClr val="accent1">
                    <a:lumMod val="50000"/>
                  </a:schemeClr>
                </a:solidFill>
                <a:latin typeface="Segoe UI" panose="020B0502040204020203" pitchFamily="34" charset="0"/>
                <a:cs typeface="Segoe UI" panose="020B0502040204020203" pitchFamily="34" charset="0"/>
              </a:rPr>
              <a:t>. </a:t>
            </a:r>
          </a:p>
        </p:txBody>
      </p:sp>
      <p:pic>
        <p:nvPicPr>
          <p:cNvPr id="23" name="Gráfico 22" descr="Descargar">
            <a:extLst>
              <a:ext uri="{FF2B5EF4-FFF2-40B4-BE49-F238E27FC236}">
                <a16:creationId xmlns:a16="http://schemas.microsoft.com/office/drawing/2014/main" id="{6173C383-8A94-467D-950D-144760191C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51011" y="1912230"/>
            <a:ext cx="914400" cy="914400"/>
          </a:xfrm>
          <a:prstGeom prst="rect">
            <a:avLst/>
          </a:prstGeom>
        </p:spPr>
      </p:pic>
      <p:sp>
        <p:nvSpPr>
          <p:cNvPr id="2" name="Elipse 1">
            <a:extLst>
              <a:ext uri="{FF2B5EF4-FFF2-40B4-BE49-F238E27FC236}">
                <a16:creationId xmlns:a16="http://schemas.microsoft.com/office/drawing/2014/main" id="{6F28913B-FC0F-4E13-8CE1-9BF5C5462E37}"/>
              </a:ext>
            </a:extLst>
          </p:cNvPr>
          <p:cNvSpPr>
            <a:spLocks noChangeAspect="1"/>
          </p:cNvSpPr>
          <p:nvPr/>
        </p:nvSpPr>
        <p:spPr bwMode="auto">
          <a:xfrm>
            <a:off x="1951170" y="2151147"/>
            <a:ext cx="442655" cy="44259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800" b="1" i="0" u="none" strike="noStrike" cap="none" normalizeH="0" baseline="0" dirty="0">
                <a:ln>
                  <a:noFill/>
                </a:ln>
                <a:solidFill>
                  <a:schemeClr val="bg1"/>
                </a:solidFill>
                <a:effectLst/>
                <a:latin typeface="Segoe UI" panose="020B0502040204020203" pitchFamily="34" charset="0"/>
                <a:ea typeface="ＭＳ Ｐゴシック" pitchFamily="84" charset="-128"/>
                <a:cs typeface="Segoe UI" panose="020B0502040204020203" pitchFamily="34" charset="0"/>
              </a:rPr>
              <a:t>1</a:t>
            </a:r>
          </a:p>
        </p:txBody>
      </p:sp>
      <p:sp>
        <p:nvSpPr>
          <p:cNvPr id="17" name="Elipse 16">
            <a:extLst>
              <a:ext uri="{FF2B5EF4-FFF2-40B4-BE49-F238E27FC236}">
                <a16:creationId xmlns:a16="http://schemas.microsoft.com/office/drawing/2014/main" id="{2DFCD12A-AFDE-4C94-989B-5D378DD2AE7B}"/>
              </a:ext>
            </a:extLst>
          </p:cNvPr>
          <p:cNvSpPr>
            <a:spLocks noChangeAspect="1"/>
          </p:cNvSpPr>
          <p:nvPr/>
        </p:nvSpPr>
        <p:spPr bwMode="auto">
          <a:xfrm>
            <a:off x="5625050" y="2151147"/>
            <a:ext cx="442655" cy="44259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800" b="1" i="0" u="none" strike="noStrike" cap="none" normalizeH="0" baseline="0" dirty="0">
                <a:ln>
                  <a:noFill/>
                </a:ln>
                <a:solidFill>
                  <a:schemeClr val="bg1"/>
                </a:solidFill>
                <a:effectLst/>
                <a:latin typeface="Segoe UI" panose="020B0502040204020203" pitchFamily="34" charset="0"/>
                <a:ea typeface="ＭＳ Ｐゴシック" pitchFamily="84" charset="-128"/>
                <a:cs typeface="Segoe UI" panose="020B0502040204020203" pitchFamily="34" charset="0"/>
              </a:rPr>
              <a:t>2</a:t>
            </a:r>
          </a:p>
        </p:txBody>
      </p:sp>
      <p:sp>
        <p:nvSpPr>
          <p:cNvPr id="21" name="Elipse 20">
            <a:extLst>
              <a:ext uri="{FF2B5EF4-FFF2-40B4-BE49-F238E27FC236}">
                <a16:creationId xmlns:a16="http://schemas.microsoft.com/office/drawing/2014/main" id="{0277188E-99BD-4438-BA9A-41AF550A958F}"/>
              </a:ext>
            </a:extLst>
          </p:cNvPr>
          <p:cNvSpPr>
            <a:spLocks noChangeAspect="1"/>
          </p:cNvSpPr>
          <p:nvPr/>
        </p:nvSpPr>
        <p:spPr bwMode="auto">
          <a:xfrm>
            <a:off x="9308356" y="2151147"/>
            <a:ext cx="442655" cy="44259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800" b="1" i="0" u="none" strike="noStrike" cap="none" normalizeH="0" baseline="0" dirty="0">
                <a:ln>
                  <a:noFill/>
                </a:ln>
                <a:solidFill>
                  <a:schemeClr val="bg1"/>
                </a:solidFill>
                <a:effectLst/>
                <a:latin typeface="Segoe UI" panose="020B0502040204020203" pitchFamily="34" charset="0"/>
                <a:ea typeface="ＭＳ Ｐゴシック" pitchFamily="84" charset="-128"/>
                <a:cs typeface="Segoe UI" panose="020B0502040204020203" pitchFamily="34" charset="0"/>
              </a:rPr>
              <a:t>3</a:t>
            </a:r>
          </a:p>
        </p:txBody>
      </p:sp>
      <p:pic>
        <p:nvPicPr>
          <p:cNvPr id="24" name="Picture 2" descr="Resultado de imagen para rstudio">
            <a:extLst>
              <a:ext uri="{FF2B5EF4-FFF2-40B4-BE49-F238E27FC236}">
                <a16:creationId xmlns:a16="http://schemas.microsoft.com/office/drawing/2014/main" id="{C96A5C8F-1926-4D47-B7CD-AFCCA33739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70852" y="908650"/>
            <a:ext cx="776003" cy="77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931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dirty="0"/>
              <a:t>Trabajar con artículos y reseñas web</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33</a:t>
            </a:fld>
            <a:endParaRPr lang="it-IT" dirty="0"/>
          </a:p>
        </p:txBody>
      </p:sp>
      <p:pic>
        <p:nvPicPr>
          <p:cNvPr id="5" name="Imagen 4">
            <a:extLst>
              <a:ext uri="{FF2B5EF4-FFF2-40B4-BE49-F238E27FC236}">
                <a16:creationId xmlns:a16="http://schemas.microsoft.com/office/drawing/2014/main" id="{D755B48A-2262-45A2-9BC5-A83CC952350A}"/>
              </a:ext>
            </a:extLst>
          </p:cNvPr>
          <p:cNvPicPr>
            <a:picLocks noChangeAspect="1"/>
          </p:cNvPicPr>
          <p:nvPr/>
        </p:nvPicPr>
        <p:blipFill rotWithShape="1">
          <a:blip r:embed="rId2"/>
          <a:srcRect t="4562"/>
          <a:stretch/>
        </p:blipFill>
        <p:spPr>
          <a:xfrm>
            <a:off x="905327" y="937067"/>
            <a:ext cx="10381347" cy="5280276"/>
          </a:xfrm>
          <a:prstGeom prst="rect">
            <a:avLst/>
          </a:prstGeom>
        </p:spPr>
      </p:pic>
    </p:spTree>
    <p:extLst>
      <p:ext uri="{BB962C8B-B14F-4D97-AF65-F5344CB8AC3E}">
        <p14:creationId xmlns:p14="http://schemas.microsoft.com/office/powerpoint/2010/main" val="2955370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dirty="0" err="1"/>
              <a:t>Sign</a:t>
            </a:r>
            <a:r>
              <a:rPr lang="es-CO" dirty="0"/>
              <a:t> up</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34</a:t>
            </a:fld>
            <a:endParaRPr lang="it-IT" dirty="0"/>
          </a:p>
        </p:txBody>
      </p:sp>
      <p:pic>
        <p:nvPicPr>
          <p:cNvPr id="6" name="Imagen 5">
            <a:extLst>
              <a:ext uri="{FF2B5EF4-FFF2-40B4-BE49-F238E27FC236}">
                <a16:creationId xmlns:a16="http://schemas.microsoft.com/office/drawing/2014/main" id="{B398D4CF-359A-4729-9929-CA8B4DD52262}"/>
              </a:ext>
            </a:extLst>
          </p:cNvPr>
          <p:cNvPicPr>
            <a:picLocks noChangeAspect="1"/>
          </p:cNvPicPr>
          <p:nvPr/>
        </p:nvPicPr>
        <p:blipFill rotWithShape="1">
          <a:blip r:embed="rId2"/>
          <a:srcRect t="4562"/>
          <a:stretch/>
        </p:blipFill>
        <p:spPr>
          <a:xfrm>
            <a:off x="905327" y="937067"/>
            <a:ext cx="10381347" cy="5280276"/>
          </a:xfrm>
          <a:prstGeom prst="rect">
            <a:avLst/>
          </a:prstGeom>
        </p:spPr>
      </p:pic>
      <p:sp>
        <p:nvSpPr>
          <p:cNvPr id="7" name="Elipse 6">
            <a:extLst>
              <a:ext uri="{FF2B5EF4-FFF2-40B4-BE49-F238E27FC236}">
                <a16:creationId xmlns:a16="http://schemas.microsoft.com/office/drawing/2014/main" id="{C3686D19-5E51-47FF-8441-8BD67C1E537F}"/>
              </a:ext>
            </a:extLst>
          </p:cNvPr>
          <p:cNvSpPr/>
          <p:nvPr/>
        </p:nvSpPr>
        <p:spPr bwMode="auto">
          <a:xfrm>
            <a:off x="9336450" y="1196690"/>
            <a:ext cx="1223538" cy="432060"/>
          </a:xfrm>
          <a:prstGeom prst="ellipse">
            <a:avLst/>
          </a:prstGeom>
          <a:no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8" name="Flecha: a la derecha 7">
            <a:extLst>
              <a:ext uri="{FF2B5EF4-FFF2-40B4-BE49-F238E27FC236}">
                <a16:creationId xmlns:a16="http://schemas.microsoft.com/office/drawing/2014/main" id="{AFF3A94D-38D6-42F7-A136-50D1557B03A3}"/>
              </a:ext>
            </a:extLst>
          </p:cNvPr>
          <p:cNvSpPr/>
          <p:nvPr/>
        </p:nvSpPr>
        <p:spPr bwMode="auto">
          <a:xfrm rot="19250437">
            <a:off x="8688050" y="1583476"/>
            <a:ext cx="720100" cy="504070"/>
          </a:xfrm>
          <a:prstGeom prst="rightArrow">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Tree>
    <p:extLst>
      <p:ext uri="{BB962C8B-B14F-4D97-AF65-F5344CB8AC3E}">
        <p14:creationId xmlns:p14="http://schemas.microsoft.com/office/powerpoint/2010/main" val="1099939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dirty="0"/>
              <a:t>API </a:t>
            </a:r>
            <a:r>
              <a:rPr lang="es-CO" dirty="0" err="1"/>
              <a:t>key</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35</a:t>
            </a:fld>
            <a:endParaRPr lang="it-IT" dirty="0"/>
          </a:p>
        </p:txBody>
      </p:sp>
      <p:pic>
        <p:nvPicPr>
          <p:cNvPr id="5" name="Imagen 4">
            <a:extLst>
              <a:ext uri="{FF2B5EF4-FFF2-40B4-BE49-F238E27FC236}">
                <a16:creationId xmlns:a16="http://schemas.microsoft.com/office/drawing/2014/main" id="{16C43D58-3C39-4D83-9969-DC49E189E698}"/>
              </a:ext>
            </a:extLst>
          </p:cNvPr>
          <p:cNvPicPr>
            <a:picLocks noChangeAspect="1"/>
          </p:cNvPicPr>
          <p:nvPr/>
        </p:nvPicPr>
        <p:blipFill rotWithShape="1">
          <a:blip r:embed="rId2"/>
          <a:srcRect t="4562"/>
          <a:stretch/>
        </p:blipFill>
        <p:spPr>
          <a:xfrm>
            <a:off x="663378" y="943489"/>
            <a:ext cx="10865245" cy="5526401"/>
          </a:xfrm>
          <a:prstGeom prst="rect">
            <a:avLst/>
          </a:prstGeom>
        </p:spPr>
      </p:pic>
      <p:sp>
        <p:nvSpPr>
          <p:cNvPr id="9" name="Elipse 8">
            <a:extLst>
              <a:ext uri="{FF2B5EF4-FFF2-40B4-BE49-F238E27FC236}">
                <a16:creationId xmlns:a16="http://schemas.microsoft.com/office/drawing/2014/main" id="{8ADE4FBA-8BAA-4A35-A53A-67B61D35A400}"/>
              </a:ext>
            </a:extLst>
          </p:cNvPr>
          <p:cNvSpPr/>
          <p:nvPr/>
        </p:nvSpPr>
        <p:spPr bwMode="auto">
          <a:xfrm>
            <a:off x="5772228" y="1268700"/>
            <a:ext cx="1164154" cy="357075"/>
          </a:xfrm>
          <a:prstGeom prst="ellipse">
            <a:avLst/>
          </a:prstGeom>
          <a:no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10" name="Flecha: a la derecha 9">
            <a:extLst>
              <a:ext uri="{FF2B5EF4-FFF2-40B4-BE49-F238E27FC236}">
                <a16:creationId xmlns:a16="http://schemas.microsoft.com/office/drawing/2014/main" id="{5F974D3E-A6FD-4013-8D25-2CD0E040204E}"/>
              </a:ext>
            </a:extLst>
          </p:cNvPr>
          <p:cNvSpPr/>
          <p:nvPr/>
        </p:nvSpPr>
        <p:spPr bwMode="auto">
          <a:xfrm rot="19250437">
            <a:off x="5297614" y="1617991"/>
            <a:ext cx="720100" cy="504070"/>
          </a:xfrm>
          <a:prstGeom prst="right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11" name="Elipse 10">
            <a:extLst>
              <a:ext uri="{FF2B5EF4-FFF2-40B4-BE49-F238E27FC236}">
                <a16:creationId xmlns:a16="http://schemas.microsoft.com/office/drawing/2014/main" id="{C2741A6F-D6E5-4714-A1F2-B85AD6C163E2}"/>
              </a:ext>
            </a:extLst>
          </p:cNvPr>
          <p:cNvSpPr/>
          <p:nvPr/>
        </p:nvSpPr>
        <p:spPr bwMode="auto">
          <a:xfrm>
            <a:off x="767260" y="2852920"/>
            <a:ext cx="1164154" cy="357075"/>
          </a:xfrm>
          <a:prstGeom prst="ellipse">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12" name="Flecha: a la derecha 11">
            <a:extLst>
              <a:ext uri="{FF2B5EF4-FFF2-40B4-BE49-F238E27FC236}">
                <a16:creationId xmlns:a16="http://schemas.microsoft.com/office/drawing/2014/main" id="{EE5EA362-287E-4C55-9DD1-E630080EB368}"/>
              </a:ext>
            </a:extLst>
          </p:cNvPr>
          <p:cNvSpPr/>
          <p:nvPr/>
        </p:nvSpPr>
        <p:spPr bwMode="auto">
          <a:xfrm rot="10800000">
            <a:off x="2035569" y="2779422"/>
            <a:ext cx="720100" cy="504070"/>
          </a:xfrm>
          <a:prstGeom prst="right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13" name="Flecha: a la derecha 12">
            <a:extLst>
              <a:ext uri="{FF2B5EF4-FFF2-40B4-BE49-F238E27FC236}">
                <a16:creationId xmlns:a16="http://schemas.microsoft.com/office/drawing/2014/main" id="{6FC9E912-6BB1-4803-95C4-3240870150EF}"/>
              </a:ext>
            </a:extLst>
          </p:cNvPr>
          <p:cNvSpPr/>
          <p:nvPr/>
        </p:nvSpPr>
        <p:spPr bwMode="auto">
          <a:xfrm rot="5400000">
            <a:off x="11168572" y="2779422"/>
            <a:ext cx="720100" cy="504070"/>
          </a:xfrm>
          <a:prstGeom prst="right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14" name="Elipse 13">
            <a:extLst>
              <a:ext uri="{FF2B5EF4-FFF2-40B4-BE49-F238E27FC236}">
                <a16:creationId xmlns:a16="http://schemas.microsoft.com/office/drawing/2014/main" id="{9CDD5C90-B841-4ECC-994C-7039C60E9551}"/>
              </a:ext>
            </a:extLst>
          </p:cNvPr>
          <p:cNvSpPr>
            <a:spLocks noChangeAspect="1"/>
          </p:cNvSpPr>
          <p:nvPr/>
        </p:nvSpPr>
        <p:spPr bwMode="auto">
          <a:xfrm>
            <a:off x="4715258" y="1957489"/>
            <a:ext cx="504070" cy="504071"/>
          </a:xfrm>
          <a:prstGeom prst="ellipse">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dirty="0">
                <a:ln>
                  <a:noFill/>
                </a:ln>
                <a:solidFill>
                  <a:schemeClr val="bg1"/>
                </a:solidFill>
                <a:effectLst/>
                <a:latin typeface="Arial" charset="0"/>
                <a:ea typeface="ＭＳ Ｐゴシック" pitchFamily="84" charset="-128"/>
                <a:cs typeface="Arial" charset="0"/>
              </a:rPr>
              <a:t>1</a:t>
            </a:r>
          </a:p>
        </p:txBody>
      </p:sp>
      <p:sp>
        <p:nvSpPr>
          <p:cNvPr id="15" name="Elipse 14">
            <a:extLst>
              <a:ext uri="{FF2B5EF4-FFF2-40B4-BE49-F238E27FC236}">
                <a16:creationId xmlns:a16="http://schemas.microsoft.com/office/drawing/2014/main" id="{3299E5C3-C874-47BF-B42A-ED18FA49CA64}"/>
              </a:ext>
            </a:extLst>
          </p:cNvPr>
          <p:cNvSpPr>
            <a:spLocks noChangeAspect="1"/>
          </p:cNvSpPr>
          <p:nvPr/>
        </p:nvSpPr>
        <p:spPr bwMode="auto">
          <a:xfrm>
            <a:off x="11235603" y="2003161"/>
            <a:ext cx="504070" cy="504071"/>
          </a:xfrm>
          <a:prstGeom prst="ellipse">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dirty="0">
                <a:ln>
                  <a:noFill/>
                </a:ln>
                <a:solidFill>
                  <a:schemeClr val="bg1"/>
                </a:solidFill>
                <a:effectLst/>
                <a:latin typeface="Arial" charset="0"/>
                <a:ea typeface="ＭＳ Ｐゴシック" pitchFamily="84" charset="-128"/>
                <a:cs typeface="Arial" charset="0"/>
              </a:rPr>
              <a:t>2</a:t>
            </a:r>
          </a:p>
        </p:txBody>
      </p:sp>
      <p:sp>
        <p:nvSpPr>
          <p:cNvPr id="16" name="Rectángulo 15">
            <a:extLst>
              <a:ext uri="{FF2B5EF4-FFF2-40B4-BE49-F238E27FC236}">
                <a16:creationId xmlns:a16="http://schemas.microsoft.com/office/drawing/2014/main" id="{2C08808A-265F-4D74-B00A-9305FBDEB98D}"/>
              </a:ext>
            </a:extLst>
          </p:cNvPr>
          <p:cNvSpPr/>
          <p:nvPr/>
        </p:nvSpPr>
        <p:spPr>
          <a:xfrm>
            <a:off x="10264781" y="2593620"/>
            <a:ext cx="946716" cy="351186"/>
          </a:xfrm>
          <a:prstGeom prst="rect">
            <a:avLst/>
          </a:prstGeom>
          <a:solidFill>
            <a:schemeClr val="accent1">
              <a:lumMod val="20000"/>
              <a:lumOff val="80000"/>
            </a:schemeClr>
          </a:solidFill>
          <a:ln>
            <a:solidFill>
              <a:schemeClr val="bg1"/>
            </a:solidFill>
          </a:ln>
        </p:spPr>
        <p:txBody>
          <a:bodyPr wrap="square" anchor="ctr">
            <a:spAutoFit/>
          </a:bodyPr>
          <a:lstStyle/>
          <a:p>
            <a:pPr algn="ctr">
              <a:lnSpc>
                <a:spcPct val="115000"/>
              </a:lnSpc>
              <a:spcAft>
                <a:spcPts val="1000"/>
              </a:spcAft>
            </a:pPr>
            <a:r>
              <a:rPr lang="es-ES" sz="1600" dirty="0" err="1">
                <a:solidFill>
                  <a:schemeClr val="accent1">
                    <a:lumMod val="50000"/>
                  </a:schemeClr>
                </a:solidFill>
                <a:latin typeface="Segoe UI" panose="020B0502040204020203" pitchFamily="34" charset="0"/>
                <a:cs typeface="Segoe UI" panose="020B0502040204020203" pitchFamily="34" charset="0"/>
              </a:rPr>
              <a:t>Scroll</a:t>
            </a:r>
            <a:endParaRPr lang="es-ES" sz="1600" dirty="0">
              <a:solidFill>
                <a:schemeClr val="accent1">
                  <a:lumMod val="50000"/>
                </a:schemeClr>
              </a:solidFill>
              <a:latin typeface="Segoe UI" panose="020B0502040204020203" pitchFamily="34" charset="0"/>
              <a:cs typeface="Segoe UI" panose="020B0502040204020203" pitchFamily="34" charset="0"/>
            </a:endParaRPr>
          </a:p>
        </p:txBody>
      </p:sp>
      <p:sp>
        <p:nvSpPr>
          <p:cNvPr id="17" name="Elipse 16">
            <a:extLst>
              <a:ext uri="{FF2B5EF4-FFF2-40B4-BE49-F238E27FC236}">
                <a16:creationId xmlns:a16="http://schemas.microsoft.com/office/drawing/2014/main" id="{3610D855-FF9F-40E6-ABEC-CF5AC2C2B1AC}"/>
              </a:ext>
            </a:extLst>
          </p:cNvPr>
          <p:cNvSpPr>
            <a:spLocks noChangeAspect="1"/>
          </p:cNvSpPr>
          <p:nvPr/>
        </p:nvSpPr>
        <p:spPr bwMode="auto">
          <a:xfrm>
            <a:off x="2859823" y="2769213"/>
            <a:ext cx="504070" cy="504071"/>
          </a:xfrm>
          <a:prstGeom prst="ellipse">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dirty="0">
                <a:ln>
                  <a:noFill/>
                </a:ln>
                <a:solidFill>
                  <a:schemeClr val="bg1"/>
                </a:solidFill>
                <a:effectLst/>
                <a:latin typeface="Arial" charset="0"/>
                <a:ea typeface="ＭＳ Ｐゴシック" pitchFamily="84" charset="-128"/>
                <a:cs typeface="Arial" charset="0"/>
              </a:rPr>
              <a:t>3</a:t>
            </a:r>
          </a:p>
        </p:txBody>
      </p:sp>
      <p:sp>
        <p:nvSpPr>
          <p:cNvPr id="18" name="Flecha: a la derecha 17">
            <a:extLst>
              <a:ext uri="{FF2B5EF4-FFF2-40B4-BE49-F238E27FC236}">
                <a16:creationId xmlns:a16="http://schemas.microsoft.com/office/drawing/2014/main" id="{5490D5DB-F6DC-45AC-A652-898781FD8F20}"/>
              </a:ext>
            </a:extLst>
          </p:cNvPr>
          <p:cNvSpPr/>
          <p:nvPr/>
        </p:nvSpPr>
        <p:spPr bwMode="auto">
          <a:xfrm rot="5400000">
            <a:off x="11168572" y="3641988"/>
            <a:ext cx="720100" cy="504070"/>
          </a:xfrm>
          <a:prstGeom prst="right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19" name="Rectángulo 18">
            <a:extLst>
              <a:ext uri="{FF2B5EF4-FFF2-40B4-BE49-F238E27FC236}">
                <a16:creationId xmlns:a16="http://schemas.microsoft.com/office/drawing/2014/main" id="{BE58F462-CB5A-4C2E-80CE-29AE08E68BEE}"/>
              </a:ext>
            </a:extLst>
          </p:cNvPr>
          <p:cNvSpPr/>
          <p:nvPr/>
        </p:nvSpPr>
        <p:spPr bwMode="auto">
          <a:xfrm>
            <a:off x="1322435" y="3506332"/>
            <a:ext cx="1930112" cy="100629"/>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Tree>
    <p:extLst>
      <p:ext uri="{BB962C8B-B14F-4D97-AF65-F5344CB8AC3E}">
        <p14:creationId xmlns:p14="http://schemas.microsoft.com/office/powerpoint/2010/main" val="4262279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dirty="0"/>
              <a:t>News </a:t>
            </a:r>
            <a:r>
              <a:rPr lang="es-CO" dirty="0" err="1"/>
              <a:t>endpoint</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36</a:t>
            </a:fld>
            <a:endParaRPr lang="it-IT" dirty="0"/>
          </a:p>
        </p:txBody>
      </p:sp>
      <p:pic>
        <p:nvPicPr>
          <p:cNvPr id="4" name="Imagen 3">
            <a:extLst>
              <a:ext uri="{FF2B5EF4-FFF2-40B4-BE49-F238E27FC236}">
                <a16:creationId xmlns:a16="http://schemas.microsoft.com/office/drawing/2014/main" id="{6502AB9E-4253-4B2D-BF77-9B32DF8A0BD1}"/>
              </a:ext>
            </a:extLst>
          </p:cNvPr>
          <p:cNvPicPr>
            <a:picLocks noChangeAspect="1"/>
          </p:cNvPicPr>
          <p:nvPr/>
        </p:nvPicPr>
        <p:blipFill rotWithShape="1">
          <a:blip r:embed="rId2"/>
          <a:srcRect t="3454"/>
          <a:stretch/>
        </p:blipFill>
        <p:spPr>
          <a:xfrm>
            <a:off x="717166" y="978356"/>
            <a:ext cx="10757668" cy="5535222"/>
          </a:xfrm>
          <a:prstGeom prst="rect">
            <a:avLst/>
          </a:prstGeom>
        </p:spPr>
      </p:pic>
      <p:sp>
        <p:nvSpPr>
          <p:cNvPr id="5" name="Elipse 4">
            <a:extLst>
              <a:ext uri="{FF2B5EF4-FFF2-40B4-BE49-F238E27FC236}">
                <a16:creationId xmlns:a16="http://schemas.microsoft.com/office/drawing/2014/main" id="{7983D3C6-7EC4-42ED-A59B-833EC42DB437}"/>
              </a:ext>
            </a:extLst>
          </p:cNvPr>
          <p:cNvSpPr/>
          <p:nvPr/>
        </p:nvSpPr>
        <p:spPr bwMode="auto">
          <a:xfrm>
            <a:off x="942953" y="1772770"/>
            <a:ext cx="1756084" cy="357075"/>
          </a:xfrm>
          <a:prstGeom prst="ellipse">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6" name="Flecha: a la derecha 5">
            <a:extLst>
              <a:ext uri="{FF2B5EF4-FFF2-40B4-BE49-F238E27FC236}">
                <a16:creationId xmlns:a16="http://schemas.microsoft.com/office/drawing/2014/main" id="{77D91186-399A-491C-B6F8-221D408C897F}"/>
              </a:ext>
            </a:extLst>
          </p:cNvPr>
          <p:cNvSpPr/>
          <p:nvPr/>
        </p:nvSpPr>
        <p:spPr bwMode="auto">
          <a:xfrm rot="12989188">
            <a:off x="2564773" y="2116006"/>
            <a:ext cx="720100" cy="504070"/>
          </a:xfrm>
          <a:prstGeom prst="right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Tree>
    <p:extLst>
      <p:ext uri="{BB962C8B-B14F-4D97-AF65-F5344CB8AC3E}">
        <p14:creationId xmlns:p14="http://schemas.microsoft.com/office/powerpoint/2010/main" val="948849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dirty="0"/>
              <a:t>News </a:t>
            </a:r>
            <a:r>
              <a:rPr lang="es-CO" dirty="0" err="1"/>
              <a:t>endpoint</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37</a:t>
            </a:fld>
            <a:endParaRPr lang="it-IT" dirty="0"/>
          </a:p>
        </p:txBody>
      </p:sp>
      <p:pic>
        <p:nvPicPr>
          <p:cNvPr id="7" name="Imagen 6">
            <a:extLst>
              <a:ext uri="{FF2B5EF4-FFF2-40B4-BE49-F238E27FC236}">
                <a16:creationId xmlns:a16="http://schemas.microsoft.com/office/drawing/2014/main" id="{9A7C0AF0-C33A-4D5E-9485-E590393C846E}"/>
              </a:ext>
            </a:extLst>
          </p:cNvPr>
          <p:cNvPicPr>
            <a:picLocks noChangeAspect="1"/>
          </p:cNvPicPr>
          <p:nvPr/>
        </p:nvPicPr>
        <p:blipFill rotWithShape="1">
          <a:blip r:embed="rId2"/>
          <a:srcRect t="4562"/>
          <a:stretch/>
        </p:blipFill>
        <p:spPr>
          <a:xfrm>
            <a:off x="554182" y="758464"/>
            <a:ext cx="11083636" cy="5637482"/>
          </a:xfrm>
          <a:prstGeom prst="rect">
            <a:avLst/>
          </a:prstGeom>
        </p:spPr>
      </p:pic>
      <p:sp>
        <p:nvSpPr>
          <p:cNvPr id="8" name="Flecha: a la derecha 7">
            <a:extLst>
              <a:ext uri="{FF2B5EF4-FFF2-40B4-BE49-F238E27FC236}">
                <a16:creationId xmlns:a16="http://schemas.microsoft.com/office/drawing/2014/main" id="{395869E9-7326-4847-A590-80C13C58A82D}"/>
              </a:ext>
            </a:extLst>
          </p:cNvPr>
          <p:cNvSpPr/>
          <p:nvPr/>
        </p:nvSpPr>
        <p:spPr bwMode="auto">
          <a:xfrm rot="6524307">
            <a:off x="1409641" y="4318996"/>
            <a:ext cx="720100" cy="504070"/>
          </a:xfrm>
          <a:prstGeom prst="right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9" name="Rectángulo 8">
            <a:extLst>
              <a:ext uri="{FF2B5EF4-FFF2-40B4-BE49-F238E27FC236}">
                <a16:creationId xmlns:a16="http://schemas.microsoft.com/office/drawing/2014/main" id="{C5FC2FCF-6AB8-4D21-988E-C836F6D9D1D9}"/>
              </a:ext>
            </a:extLst>
          </p:cNvPr>
          <p:cNvSpPr/>
          <p:nvPr/>
        </p:nvSpPr>
        <p:spPr>
          <a:xfrm>
            <a:off x="2241996" y="3453082"/>
            <a:ext cx="3493954" cy="351186"/>
          </a:xfrm>
          <a:prstGeom prst="rect">
            <a:avLst/>
          </a:prstGeom>
          <a:solidFill>
            <a:schemeClr val="accent1">
              <a:lumMod val="20000"/>
              <a:lumOff val="80000"/>
            </a:schemeClr>
          </a:solidFill>
          <a:ln>
            <a:solidFill>
              <a:schemeClr val="bg1"/>
            </a:solidFill>
          </a:ln>
        </p:spPr>
        <p:txBody>
          <a:bodyPr wrap="square" anchor="ctr">
            <a:spAutoFit/>
          </a:bodyPr>
          <a:lstStyle/>
          <a:p>
            <a:pPr algn="ctr">
              <a:lnSpc>
                <a:spcPct val="115000"/>
              </a:lnSpc>
              <a:spcAft>
                <a:spcPts val="1000"/>
              </a:spcAft>
            </a:pPr>
            <a:r>
              <a:rPr lang="es-ES" sz="1600" dirty="0" err="1">
                <a:solidFill>
                  <a:schemeClr val="accent1">
                    <a:lumMod val="50000"/>
                  </a:schemeClr>
                </a:solidFill>
                <a:latin typeface="Segoe UI" panose="020B0502040204020203" pitchFamily="34" charset="0"/>
                <a:cs typeface="Segoe UI" panose="020B0502040204020203" pitchFamily="34" charset="0"/>
              </a:rPr>
              <a:t>Snippet</a:t>
            </a:r>
            <a:r>
              <a:rPr lang="es-ES" sz="1600" dirty="0">
                <a:solidFill>
                  <a:schemeClr val="accent1">
                    <a:lumMod val="50000"/>
                  </a:schemeClr>
                </a:solidFill>
                <a:latin typeface="Segoe UI" panose="020B0502040204020203" pitchFamily="34" charset="0"/>
                <a:cs typeface="Segoe UI" panose="020B0502040204020203" pitchFamily="34" charset="0"/>
              </a:rPr>
              <a:t> </a:t>
            </a:r>
            <a:r>
              <a:rPr lang="es-ES" sz="1600" dirty="0" err="1">
                <a:solidFill>
                  <a:schemeClr val="accent1">
                    <a:lumMod val="50000"/>
                  </a:schemeClr>
                </a:solidFill>
                <a:latin typeface="Segoe UI" panose="020B0502040204020203" pitchFamily="34" charset="0"/>
                <a:cs typeface="Segoe UI" panose="020B0502040204020203" pitchFamily="34" charset="0"/>
              </a:rPr>
              <a:t>cURL</a:t>
            </a:r>
            <a:r>
              <a:rPr lang="es-ES" sz="1600" dirty="0">
                <a:solidFill>
                  <a:schemeClr val="accent1">
                    <a:lumMod val="50000"/>
                  </a:schemeClr>
                </a:solidFill>
                <a:latin typeface="Segoe UI" panose="020B0502040204020203" pitchFamily="34" charset="0"/>
                <a:cs typeface="Segoe UI" panose="020B0502040204020203" pitchFamily="34" charset="0"/>
              </a:rPr>
              <a:t> con el </a:t>
            </a:r>
            <a:r>
              <a:rPr lang="es-ES" sz="1600" dirty="0" err="1">
                <a:solidFill>
                  <a:schemeClr val="accent1">
                    <a:lumMod val="50000"/>
                  </a:schemeClr>
                </a:solidFill>
                <a:latin typeface="Segoe UI" panose="020B0502040204020203" pitchFamily="34" charset="0"/>
                <a:cs typeface="Segoe UI" panose="020B0502040204020203" pitchFamily="34" charset="0"/>
              </a:rPr>
              <a:t>request</a:t>
            </a:r>
            <a:endParaRPr lang="es-ES" sz="1600" dirty="0">
              <a:solidFill>
                <a:schemeClr val="accent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8023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Los parámetros del </a:t>
            </a:r>
            <a:r>
              <a:rPr lang="es-CO" dirty="0" err="1"/>
              <a:t>request</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38</a:t>
            </a:fld>
            <a:endParaRPr lang="it-IT" dirty="0"/>
          </a:p>
        </p:txBody>
      </p:sp>
      <p:sp>
        <p:nvSpPr>
          <p:cNvPr id="5" name="Rectángulo 4">
            <a:extLst>
              <a:ext uri="{FF2B5EF4-FFF2-40B4-BE49-F238E27FC236}">
                <a16:creationId xmlns:a16="http://schemas.microsoft.com/office/drawing/2014/main" id="{AA213DC7-C600-4044-8613-9546601EF43A}"/>
              </a:ext>
            </a:extLst>
          </p:cNvPr>
          <p:cNvSpPr/>
          <p:nvPr/>
        </p:nvSpPr>
        <p:spPr>
          <a:xfrm>
            <a:off x="2992693" y="1191554"/>
            <a:ext cx="6206615" cy="433264"/>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CO" sz="1600" dirty="0">
                <a:solidFill>
                  <a:schemeClr val="accent1">
                    <a:lumMod val="50000"/>
                  </a:schemeClr>
                </a:solidFill>
                <a:latin typeface="Segoe UI" panose="020B0502040204020203" pitchFamily="34" charset="0"/>
                <a:cs typeface="Segoe UI" panose="020B0502040204020203" pitchFamily="34" charset="0"/>
              </a:rPr>
              <a:t>Los parámetros del </a:t>
            </a:r>
            <a:r>
              <a:rPr lang="es-CO" sz="1600" dirty="0" err="1">
                <a:solidFill>
                  <a:schemeClr val="accent1">
                    <a:lumMod val="50000"/>
                  </a:schemeClr>
                </a:solidFill>
                <a:latin typeface="Segoe UI" panose="020B0502040204020203" pitchFamily="34" charset="0"/>
                <a:cs typeface="Segoe UI" panose="020B0502040204020203" pitchFamily="34" charset="0"/>
              </a:rPr>
              <a:t>request</a:t>
            </a:r>
            <a:r>
              <a:rPr lang="es-CO" sz="1600" dirty="0">
                <a:solidFill>
                  <a:schemeClr val="accent1">
                    <a:lumMod val="50000"/>
                  </a:schemeClr>
                </a:solidFill>
                <a:latin typeface="Segoe UI" panose="020B0502040204020203" pitchFamily="34" charset="0"/>
                <a:cs typeface="Segoe UI" panose="020B0502040204020203" pitchFamily="34" charset="0"/>
              </a:rPr>
              <a:t> con método GET son de tres tipos:</a:t>
            </a:r>
          </a:p>
        </p:txBody>
      </p:sp>
      <p:sp>
        <p:nvSpPr>
          <p:cNvPr id="6" name="Rectángulo 5">
            <a:extLst>
              <a:ext uri="{FF2B5EF4-FFF2-40B4-BE49-F238E27FC236}">
                <a16:creationId xmlns:a16="http://schemas.microsoft.com/office/drawing/2014/main" id="{D1B82729-9EB3-4CDF-824E-BD43A2B2FED8}"/>
              </a:ext>
            </a:extLst>
          </p:cNvPr>
          <p:cNvSpPr/>
          <p:nvPr/>
        </p:nvSpPr>
        <p:spPr bwMode="auto">
          <a:xfrm>
            <a:off x="870957" y="2087575"/>
            <a:ext cx="1719884" cy="641971"/>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a:ln>
                  <a:noFill/>
                </a:ln>
                <a:solidFill>
                  <a:schemeClr val="bg1"/>
                </a:solidFill>
                <a:effectLst/>
                <a:latin typeface="Segoe UI" panose="020B0502040204020203" pitchFamily="34" charset="0"/>
                <a:ea typeface="ＭＳ Ｐゴシック" pitchFamily="84" charset="-128"/>
                <a:cs typeface="Segoe UI" panose="020B0502040204020203" pitchFamily="34" charset="0"/>
              </a:rPr>
              <a:t>HEADER</a:t>
            </a:r>
          </a:p>
        </p:txBody>
      </p:sp>
      <p:sp>
        <p:nvSpPr>
          <p:cNvPr id="7" name="Rectángulo 6">
            <a:extLst>
              <a:ext uri="{FF2B5EF4-FFF2-40B4-BE49-F238E27FC236}">
                <a16:creationId xmlns:a16="http://schemas.microsoft.com/office/drawing/2014/main" id="{E71CAA7D-1141-4DC5-AD66-632A80D067D6}"/>
              </a:ext>
            </a:extLst>
          </p:cNvPr>
          <p:cNvSpPr/>
          <p:nvPr/>
        </p:nvSpPr>
        <p:spPr bwMode="auto">
          <a:xfrm>
            <a:off x="870956" y="3027562"/>
            <a:ext cx="1719884" cy="638096"/>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a:ln>
                  <a:noFill/>
                </a:ln>
                <a:solidFill>
                  <a:schemeClr val="bg1"/>
                </a:solidFill>
                <a:effectLst/>
                <a:latin typeface="Segoe UI" panose="020B0502040204020203" pitchFamily="34" charset="0"/>
                <a:ea typeface="ＭＳ Ｐゴシック" pitchFamily="84" charset="-128"/>
                <a:cs typeface="Segoe UI" panose="020B0502040204020203" pitchFamily="34" charset="0"/>
              </a:rPr>
              <a:t>PATH (OBLIGATORIOS)</a:t>
            </a:r>
          </a:p>
        </p:txBody>
      </p:sp>
      <p:sp>
        <p:nvSpPr>
          <p:cNvPr id="8" name="Rectángulo 7">
            <a:extLst>
              <a:ext uri="{FF2B5EF4-FFF2-40B4-BE49-F238E27FC236}">
                <a16:creationId xmlns:a16="http://schemas.microsoft.com/office/drawing/2014/main" id="{FEB9E67B-A631-484F-AB1A-271FECEAF240}"/>
              </a:ext>
            </a:extLst>
          </p:cNvPr>
          <p:cNvSpPr/>
          <p:nvPr/>
        </p:nvSpPr>
        <p:spPr bwMode="auto">
          <a:xfrm>
            <a:off x="870955" y="3963674"/>
            <a:ext cx="1719884" cy="638096"/>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a:ln>
                  <a:noFill/>
                </a:ln>
                <a:solidFill>
                  <a:schemeClr val="bg1"/>
                </a:solidFill>
                <a:effectLst/>
                <a:latin typeface="Segoe UI" panose="020B0502040204020203" pitchFamily="34" charset="0"/>
                <a:ea typeface="ＭＳ Ｐゴシック" pitchFamily="84" charset="-128"/>
                <a:cs typeface="Segoe UI" panose="020B0502040204020203" pitchFamily="34" charset="0"/>
              </a:rPr>
              <a:t>QUERY (OPCIONALES)</a:t>
            </a:r>
          </a:p>
        </p:txBody>
      </p:sp>
      <p:sp>
        <p:nvSpPr>
          <p:cNvPr id="9" name="Rectángulo 8">
            <a:extLst>
              <a:ext uri="{FF2B5EF4-FFF2-40B4-BE49-F238E27FC236}">
                <a16:creationId xmlns:a16="http://schemas.microsoft.com/office/drawing/2014/main" id="{9DAE1B77-A516-4E81-BFD6-0A4D3C36D3F7}"/>
              </a:ext>
            </a:extLst>
          </p:cNvPr>
          <p:cNvSpPr/>
          <p:nvPr/>
        </p:nvSpPr>
        <p:spPr>
          <a:xfrm>
            <a:off x="2815225" y="2232967"/>
            <a:ext cx="8209140" cy="351186"/>
          </a:xfrm>
          <a:prstGeom prst="rect">
            <a:avLst/>
          </a:prstGeom>
          <a:solidFill>
            <a:schemeClr val="accent1">
              <a:lumMod val="20000"/>
              <a:lumOff val="80000"/>
            </a:schemeClr>
          </a:solidFill>
        </p:spPr>
        <p:txBody>
          <a:bodyPr wrap="square" anchor="ctr">
            <a:spAutoFit/>
          </a:bodyPr>
          <a:lstStyle/>
          <a:p>
            <a:pP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Los parámetros del </a:t>
            </a:r>
            <a:r>
              <a:rPr lang="es-ES" sz="1600" dirty="0" err="1">
                <a:solidFill>
                  <a:schemeClr val="accent1">
                    <a:lumMod val="50000"/>
                  </a:schemeClr>
                </a:solidFill>
                <a:latin typeface="Segoe UI" panose="020B0502040204020203" pitchFamily="34" charset="0"/>
                <a:cs typeface="Segoe UI" panose="020B0502040204020203" pitchFamily="34" charset="0"/>
              </a:rPr>
              <a:t>header</a:t>
            </a:r>
            <a:r>
              <a:rPr lang="es-ES" sz="1600" dirty="0">
                <a:solidFill>
                  <a:schemeClr val="accent1">
                    <a:lumMod val="50000"/>
                  </a:schemeClr>
                </a:solidFill>
                <a:latin typeface="Segoe UI" panose="020B0502040204020203" pitchFamily="34" charset="0"/>
                <a:cs typeface="Segoe UI" panose="020B0502040204020203" pitchFamily="34" charset="0"/>
              </a:rPr>
              <a:t> incluye la meta información del </a:t>
            </a:r>
            <a:r>
              <a:rPr lang="es-ES" sz="1600" dirty="0" err="1">
                <a:solidFill>
                  <a:schemeClr val="accent1">
                    <a:lumMod val="50000"/>
                  </a:schemeClr>
                </a:solidFill>
                <a:latin typeface="Segoe UI" panose="020B0502040204020203" pitchFamily="34" charset="0"/>
                <a:cs typeface="Segoe UI" panose="020B0502040204020203" pitchFamily="34" charset="0"/>
              </a:rPr>
              <a:t>request</a:t>
            </a:r>
            <a:r>
              <a:rPr lang="es-ES" sz="1600" dirty="0">
                <a:solidFill>
                  <a:schemeClr val="accent1">
                    <a:lumMod val="50000"/>
                  </a:schemeClr>
                </a:solidFill>
                <a:latin typeface="Segoe UI" panose="020B0502040204020203" pitchFamily="34" charset="0"/>
                <a:cs typeface="Segoe UI" panose="020B0502040204020203" pitchFamily="34" charset="0"/>
              </a:rPr>
              <a:t>. </a:t>
            </a:r>
          </a:p>
        </p:txBody>
      </p:sp>
      <p:sp>
        <p:nvSpPr>
          <p:cNvPr id="10" name="Rectángulo 9">
            <a:extLst>
              <a:ext uri="{FF2B5EF4-FFF2-40B4-BE49-F238E27FC236}">
                <a16:creationId xmlns:a16="http://schemas.microsoft.com/office/drawing/2014/main" id="{B1C1B9F2-1328-4A95-8A7F-8B795821A14A}"/>
              </a:ext>
            </a:extLst>
          </p:cNvPr>
          <p:cNvSpPr/>
          <p:nvPr/>
        </p:nvSpPr>
        <p:spPr>
          <a:xfrm>
            <a:off x="3153069" y="3068950"/>
            <a:ext cx="7871296" cy="1491434"/>
          </a:xfrm>
          <a:prstGeom prst="rect">
            <a:avLst/>
          </a:prstGeom>
          <a:solidFill>
            <a:schemeClr val="accent1">
              <a:lumMod val="20000"/>
              <a:lumOff val="80000"/>
            </a:schemeClr>
          </a:solidFill>
        </p:spPr>
        <p:txBody>
          <a:bodyPr wrap="square" anchor="ctr">
            <a:spAutoFit/>
          </a:bodyPr>
          <a:lstStyle/>
          <a:p>
            <a:pP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Estos parámetros son el corazón de nuestro requerimiento, es decir definen el tipo de selección que vamos a hacer. Dependiendo de como esta diseñado el </a:t>
            </a:r>
            <a:r>
              <a:rPr lang="es-ES" sz="1600" dirty="0" err="1">
                <a:solidFill>
                  <a:schemeClr val="accent1">
                    <a:lumMod val="50000"/>
                  </a:schemeClr>
                </a:solidFill>
                <a:latin typeface="Segoe UI" panose="020B0502040204020203" pitchFamily="34" charset="0"/>
                <a:cs typeface="Segoe UI" panose="020B0502040204020203" pitchFamily="34" charset="0"/>
              </a:rPr>
              <a:t>endpoint</a:t>
            </a:r>
            <a:r>
              <a:rPr lang="es-ES" sz="1600" dirty="0">
                <a:solidFill>
                  <a:schemeClr val="accent1">
                    <a:lumMod val="50000"/>
                  </a:schemeClr>
                </a:solidFill>
                <a:latin typeface="Segoe UI" panose="020B0502040204020203" pitchFamily="34" charset="0"/>
                <a:cs typeface="Segoe UI" panose="020B0502040204020203" pitchFamily="34" charset="0"/>
              </a:rPr>
              <a:t> estos parámetros de selección pueden ser parámetros de </a:t>
            </a:r>
            <a:r>
              <a:rPr lang="es-ES" sz="1600" dirty="0" err="1">
                <a:solidFill>
                  <a:schemeClr val="accent1">
                    <a:lumMod val="50000"/>
                  </a:schemeClr>
                </a:solidFill>
                <a:latin typeface="Segoe UI" panose="020B0502040204020203" pitchFamily="34" charset="0"/>
                <a:cs typeface="Segoe UI" panose="020B0502040204020203" pitchFamily="34" charset="0"/>
              </a:rPr>
              <a:t>path</a:t>
            </a:r>
            <a:r>
              <a:rPr lang="es-ES" sz="1600" dirty="0">
                <a:solidFill>
                  <a:schemeClr val="accent1">
                    <a:lumMod val="50000"/>
                  </a:schemeClr>
                </a:solidFill>
                <a:latin typeface="Segoe UI" panose="020B0502040204020203" pitchFamily="34" charset="0"/>
                <a:cs typeface="Segoe UI" panose="020B0502040204020203" pitchFamily="34" charset="0"/>
              </a:rPr>
              <a:t> o de </a:t>
            </a:r>
            <a:r>
              <a:rPr lang="es-ES" sz="1600" dirty="0" err="1">
                <a:solidFill>
                  <a:schemeClr val="accent1">
                    <a:lumMod val="50000"/>
                  </a:schemeClr>
                </a:solidFill>
                <a:latin typeface="Segoe UI" panose="020B0502040204020203" pitchFamily="34" charset="0"/>
                <a:cs typeface="Segoe UI" panose="020B0502040204020203" pitchFamily="34" charset="0"/>
              </a:rPr>
              <a:t>query</a:t>
            </a:r>
            <a:r>
              <a:rPr lang="es-ES" sz="1600" dirty="0">
                <a:solidFill>
                  <a:schemeClr val="accent1">
                    <a:lumMod val="50000"/>
                  </a:schemeClr>
                </a:solidFill>
                <a:latin typeface="Segoe UI" panose="020B0502040204020203" pitchFamily="34" charset="0"/>
                <a:cs typeface="Segoe UI" panose="020B0502040204020203" pitchFamily="34" charset="0"/>
              </a:rPr>
              <a:t>. Si en el </a:t>
            </a:r>
            <a:r>
              <a:rPr lang="es-ES" sz="1600" dirty="0" err="1">
                <a:solidFill>
                  <a:schemeClr val="accent1">
                    <a:lumMod val="50000"/>
                  </a:schemeClr>
                </a:solidFill>
                <a:latin typeface="Segoe UI" panose="020B0502040204020203" pitchFamily="34" charset="0"/>
                <a:cs typeface="Segoe UI" panose="020B0502040204020203" pitchFamily="34" charset="0"/>
              </a:rPr>
              <a:t>url</a:t>
            </a:r>
            <a:r>
              <a:rPr lang="es-ES" sz="1600" dirty="0">
                <a:solidFill>
                  <a:schemeClr val="accent1">
                    <a:lumMod val="50000"/>
                  </a:schemeClr>
                </a:solidFill>
                <a:latin typeface="Segoe UI" panose="020B0502040204020203" pitchFamily="34" charset="0"/>
                <a:cs typeface="Segoe UI" panose="020B0502040204020203" pitchFamily="34" charset="0"/>
              </a:rPr>
              <a:t> de ejemplo del </a:t>
            </a:r>
            <a:r>
              <a:rPr lang="es-ES" sz="1600" dirty="0" err="1">
                <a:solidFill>
                  <a:schemeClr val="accent1">
                    <a:lumMod val="50000"/>
                  </a:schemeClr>
                </a:solidFill>
                <a:latin typeface="Segoe UI" panose="020B0502040204020203" pitchFamily="34" charset="0"/>
                <a:cs typeface="Segoe UI" panose="020B0502040204020203" pitchFamily="34" charset="0"/>
              </a:rPr>
              <a:t>endpoint</a:t>
            </a:r>
            <a:r>
              <a:rPr lang="es-ES" sz="1600" dirty="0">
                <a:solidFill>
                  <a:schemeClr val="accent1">
                    <a:lumMod val="50000"/>
                  </a:schemeClr>
                </a:solidFill>
                <a:latin typeface="Segoe UI" panose="020B0502040204020203" pitchFamily="34" charset="0"/>
                <a:cs typeface="Segoe UI" panose="020B0502040204020203" pitchFamily="34" charset="0"/>
              </a:rPr>
              <a:t> aparece un "?" los parámetros antes de el son parámetros de </a:t>
            </a:r>
            <a:r>
              <a:rPr lang="es-ES" sz="1600" dirty="0" err="1">
                <a:solidFill>
                  <a:schemeClr val="accent1">
                    <a:lumMod val="50000"/>
                  </a:schemeClr>
                </a:solidFill>
                <a:latin typeface="Segoe UI" panose="020B0502040204020203" pitchFamily="34" charset="0"/>
                <a:cs typeface="Segoe UI" panose="020B0502040204020203" pitchFamily="34" charset="0"/>
              </a:rPr>
              <a:t>path</a:t>
            </a:r>
            <a:r>
              <a:rPr lang="es-ES" sz="1600" dirty="0">
                <a:solidFill>
                  <a:schemeClr val="accent1">
                    <a:lumMod val="50000"/>
                  </a:schemeClr>
                </a:solidFill>
                <a:latin typeface="Segoe UI" panose="020B0502040204020203" pitchFamily="34" charset="0"/>
                <a:cs typeface="Segoe UI" panose="020B0502040204020203" pitchFamily="34" charset="0"/>
              </a:rPr>
              <a:t> y los que le sieguen son de parámetros de </a:t>
            </a:r>
            <a:r>
              <a:rPr lang="es-ES" sz="1600" dirty="0" err="1">
                <a:solidFill>
                  <a:schemeClr val="accent1">
                    <a:lumMod val="50000"/>
                  </a:schemeClr>
                </a:solidFill>
                <a:latin typeface="Segoe UI" panose="020B0502040204020203" pitchFamily="34" charset="0"/>
                <a:cs typeface="Segoe UI" panose="020B0502040204020203" pitchFamily="34" charset="0"/>
              </a:rPr>
              <a:t>query</a:t>
            </a:r>
            <a:endParaRPr lang="es-ES" sz="1600" dirty="0">
              <a:solidFill>
                <a:schemeClr val="accent1">
                  <a:lumMod val="50000"/>
                </a:schemeClr>
              </a:solidFill>
              <a:latin typeface="Segoe UI" panose="020B0502040204020203" pitchFamily="34" charset="0"/>
              <a:cs typeface="Segoe UI" panose="020B0502040204020203" pitchFamily="34" charset="0"/>
            </a:endParaRPr>
          </a:p>
        </p:txBody>
      </p:sp>
      <p:sp>
        <p:nvSpPr>
          <p:cNvPr id="11" name="Cerrar llave 10">
            <a:extLst>
              <a:ext uri="{FF2B5EF4-FFF2-40B4-BE49-F238E27FC236}">
                <a16:creationId xmlns:a16="http://schemas.microsoft.com/office/drawing/2014/main" id="{19C111D9-026A-4EF7-8CCF-DF6A9D4D21A3}"/>
              </a:ext>
            </a:extLst>
          </p:cNvPr>
          <p:cNvSpPr/>
          <p:nvPr/>
        </p:nvSpPr>
        <p:spPr bwMode="auto">
          <a:xfrm>
            <a:off x="2815225" y="3027563"/>
            <a:ext cx="144020" cy="1574208"/>
          </a:xfrm>
          <a:prstGeom prst="rightBrac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Segoe UI" panose="020B0502040204020203" pitchFamily="34" charset="0"/>
              <a:ea typeface="ＭＳ Ｐゴシック" pitchFamily="84" charset="-128"/>
              <a:cs typeface="Segoe UI" panose="020B0502040204020203" pitchFamily="34" charset="0"/>
            </a:endParaRPr>
          </a:p>
        </p:txBody>
      </p:sp>
      <p:sp>
        <p:nvSpPr>
          <p:cNvPr id="14" name="Rectángulo 13">
            <a:extLst>
              <a:ext uri="{FF2B5EF4-FFF2-40B4-BE49-F238E27FC236}">
                <a16:creationId xmlns:a16="http://schemas.microsoft.com/office/drawing/2014/main" id="{01345370-8104-45BD-B4E9-1D5AFE2EE1C1}"/>
              </a:ext>
            </a:extLst>
          </p:cNvPr>
          <p:cNvSpPr/>
          <p:nvPr/>
        </p:nvSpPr>
        <p:spPr>
          <a:xfrm>
            <a:off x="460007" y="5665723"/>
            <a:ext cx="11459419" cy="338554"/>
          </a:xfrm>
          <a:prstGeom prst="rect">
            <a:avLst/>
          </a:prstGeom>
        </p:spPr>
        <p:txBody>
          <a:bodyPr wrap="none">
            <a:spAutoFit/>
          </a:bodyPr>
          <a:lstStyle/>
          <a:p>
            <a:r>
              <a:rPr lang="en-US" sz="1600" dirty="0">
                <a:latin typeface="Segoe UI" panose="020B0502040204020203" pitchFamily="34" charset="0"/>
                <a:cs typeface="Segoe UI" panose="020B0502040204020203" pitchFamily="34" charset="0"/>
              </a:rPr>
              <a:t>http://webhose.io/</a:t>
            </a:r>
            <a:r>
              <a:rPr lang="en-US" sz="1600" b="1" dirty="0">
                <a:latin typeface="Segoe UI" panose="020B0502040204020203" pitchFamily="34" charset="0"/>
                <a:cs typeface="Segoe UI" panose="020B0502040204020203" pitchFamily="34" charset="0"/>
              </a:rPr>
              <a:t>filterWebContent</a:t>
            </a:r>
            <a:r>
              <a:rPr lang="en-US" sz="1600" dirty="0">
                <a:latin typeface="Segoe UI" panose="020B0502040204020203" pitchFamily="34" charset="0"/>
                <a:cs typeface="Segoe UI" panose="020B0502040204020203" pitchFamily="34" charset="0"/>
              </a:rPr>
              <a:t>?</a:t>
            </a:r>
            <a:r>
              <a:rPr lang="en-US" sz="1600" dirty="0">
                <a:solidFill>
                  <a:schemeClr val="accent3"/>
                </a:solidFill>
                <a:latin typeface="Segoe UI" panose="020B0502040204020203" pitchFamily="34" charset="0"/>
                <a:cs typeface="Segoe UI" panose="020B0502040204020203" pitchFamily="34" charset="0"/>
              </a:rPr>
              <a:t>token=xxxxxxxxxxxxxxxxxx</a:t>
            </a:r>
            <a:r>
              <a:rPr lang="en-US" sz="1600" dirty="0">
                <a:latin typeface="Segoe UI" panose="020B0502040204020203" pitchFamily="34" charset="0"/>
                <a:cs typeface="Segoe UI" panose="020B0502040204020203" pitchFamily="34" charset="0"/>
              </a:rPr>
              <a:t>&amp;</a:t>
            </a:r>
            <a:r>
              <a:rPr lang="en-US" sz="1600" dirty="0">
                <a:solidFill>
                  <a:schemeClr val="accent3"/>
                </a:solidFill>
                <a:latin typeface="Segoe UI" panose="020B0502040204020203" pitchFamily="34" charset="0"/>
                <a:cs typeface="Segoe UI" panose="020B0502040204020203" pitchFamily="34" charset="0"/>
              </a:rPr>
              <a:t>format=json</a:t>
            </a:r>
            <a:r>
              <a:rPr lang="en-US" sz="1600" dirty="0">
                <a:latin typeface="Segoe UI" panose="020B0502040204020203" pitchFamily="34" charset="0"/>
                <a:cs typeface="Segoe UI" panose="020B0502040204020203" pitchFamily="34" charset="0"/>
              </a:rPr>
              <a:t>&amp;</a:t>
            </a:r>
            <a:r>
              <a:rPr lang="en-US" sz="1600" dirty="0">
                <a:solidFill>
                  <a:schemeClr val="accent3"/>
                </a:solidFill>
                <a:latin typeface="Segoe UI" panose="020B0502040204020203" pitchFamily="34" charset="0"/>
                <a:cs typeface="Segoe UI" panose="020B0502040204020203" pitchFamily="34" charset="0"/>
              </a:rPr>
              <a:t>q=stock%20market%20language%3Aenglish</a:t>
            </a:r>
            <a:endParaRPr lang="en-US" sz="1600" b="1" dirty="0">
              <a:solidFill>
                <a:schemeClr val="accent3"/>
              </a:solidFill>
              <a:latin typeface="Segoe UI" panose="020B0502040204020203" pitchFamily="34" charset="0"/>
              <a:cs typeface="Segoe UI" panose="020B0502040204020203" pitchFamily="34" charset="0"/>
            </a:endParaRPr>
          </a:p>
        </p:txBody>
      </p:sp>
      <p:sp>
        <p:nvSpPr>
          <p:cNvPr id="13" name="Rectángulo 12">
            <a:extLst>
              <a:ext uri="{FF2B5EF4-FFF2-40B4-BE49-F238E27FC236}">
                <a16:creationId xmlns:a16="http://schemas.microsoft.com/office/drawing/2014/main" id="{E8861EA1-8041-4F5F-B752-75A447936621}"/>
              </a:ext>
            </a:extLst>
          </p:cNvPr>
          <p:cNvSpPr/>
          <p:nvPr/>
        </p:nvSpPr>
        <p:spPr bwMode="auto">
          <a:xfrm>
            <a:off x="2272593" y="6078080"/>
            <a:ext cx="1440200" cy="351186"/>
          </a:xfrm>
          <a:prstGeom prst="rect">
            <a:avLst/>
          </a:prstGeom>
          <a:solidFill>
            <a:schemeClr val="accent1">
              <a:lumMod val="20000"/>
              <a:lumOff val="80000"/>
            </a:schemeClr>
          </a:solidFill>
          <a:ln>
            <a:solidFill>
              <a:schemeClr val="bg1"/>
            </a:solidFill>
          </a:ln>
        </p:spPr>
        <p:txBody>
          <a:bodyPr wrap="square" anchor="ctr">
            <a:spAutoFit/>
          </a:bodyPr>
          <a:lstStyle/>
          <a:p>
            <a:pPr algn="ctr">
              <a:lnSpc>
                <a:spcPct val="115000"/>
              </a:lnSpc>
              <a:spcAft>
                <a:spcPts val="1000"/>
              </a:spcAft>
            </a:pPr>
            <a:r>
              <a:rPr lang="es-ES" sz="1600" dirty="0" err="1">
                <a:solidFill>
                  <a:schemeClr val="accent1">
                    <a:lumMod val="50000"/>
                  </a:schemeClr>
                </a:solidFill>
                <a:latin typeface="Segoe UI" panose="020B0502040204020203" pitchFamily="34" charset="0"/>
                <a:cs typeface="Segoe UI" panose="020B0502040204020203" pitchFamily="34" charset="0"/>
              </a:rPr>
              <a:t>Endpoint</a:t>
            </a:r>
            <a:endParaRPr lang="es-ES" sz="1600" dirty="0">
              <a:solidFill>
                <a:schemeClr val="accent1">
                  <a:lumMod val="50000"/>
                </a:schemeClr>
              </a:solidFill>
              <a:latin typeface="Segoe UI" panose="020B0502040204020203" pitchFamily="34" charset="0"/>
              <a:cs typeface="Segoe UI" panose="020B0502040204020203" pitchFamily="34" charset="0"/>
            </a:endParaRPr>
          </a:p>
        </p:txBody>
      </p:sp>
      <p:sp>
        <p:nvSpPr>
          <p:cNvPr id="17" name="Rectángulo 16">
            <a:extLst>
              <a:ext uri="{FF2B5EF4-FFF2-40B4-BE49-F238E27FC236}">
                <a16:creationId xmlns:a16="http://schemas.microsoft.com/office/drawing/2014/main" id="{AAC034D7-46FB-4816-B204-0740C12D68CF}"/>
              </a:ext>
            </a:extLst>
          </p:cNvPr>
          <p:cNvSpPr/>
          <p:nvPr/>
        </p:nvSpPr>
        <p:spPr bwMode="auto">
          <a:xfrm>
            <a:off x="6456050" y="6078080"/>
            <a:ext cx="2743258" cy="351186"/>
          </a:xfrm>
          <a:prstGeom prst="rect">
            <a:avLst/>
          </a:prstGeom>
          <a:solidFill>
            <a:schemeClr val="accent1">
              <a:lumMod val="20000"/>
              <a:lumOff val="80000"/>
            </a:schemeClr>
          </a:solidFill>
          <a:ln>
            <a:solidFill>
              <a:schemeClr val="bg1"/>
            </a:solidFill>
          </a:ln>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Parámetros de </a:t>
            </a:r>
            <a:r>
              <a:rPr lang="es-ES" sz="1600" dirty="0" err="1">
                <a:solidFill>
                  <a:schemeClr val="accent1">
                    <a:lumMod val="50000"/>
                  </a:schemeClr>
                </a:solidFill>
                <a:latin typeface="Segoe UI" panose="020B0502040204020203" pitchFamily="34" charset="0"/>
                <a:cs typeface="Segoe UI" panose="020B0502040204020203" pitchFamily="34" charset="0"/>
              </a:rPr>
              <a:t>query</a:t>
            </a:r>
            <a:endParaRPr lang="es-ES" sz="1600" dirty="0">
              <a:solidFill>
                <a:schemeClr val="accent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91134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Los parámetros del </a:t>
            </a:r>
            <a:r>
              <a:rPr lang="es-CO" dirty="0" err="1"/>
              <a:t>request</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39</a:t>
            </a:fld>
            <a:endParaRPr lang="it-IT" dirty="0"/>
          </a:p>
        </p:txBody>
      </p:sp>
      <p:sp>
        <p:nvSpPr>
          <p:cNvPr id="13" name="Rectángulo 12">
            <a:extLst>
              <a:ext uri="{FF2B5EF4-FFF2-40B4-BE49-F238E27FC236}">
                <a16:creationId xmlns:a16="http://schemas.microsoft.com/office/drawing/2014/main" id="{E8861EA1-8041-4F5F-B752-75A447936621}"/>
              </a:ext>
            </a:extLst>
          </p:cNvPr>
          <p:cNvSpPr/>
          <p:nvPr/>
        </p:nvSpPr>
        <p:spPr bwMode="auto">
          <a:xfrm>
            <a:off x="595772" y="1351007"/>
            <a:ext cx="1440200" cy="351186"/>
          </a:xfrm>
          <a:prstGeom prst="rect">
            <a:avLst/>
          </a:prstGeom>
          <a:solidFill>
            <a:schemeClr val="accent1">
              <a:lumMod val="20000"/>
              <a:lumOff val="80000"/>
            </a:schemeClr>
          </a:solidFill>
          <a:ln>
            <a:solidFill>
              <a:schemeClr val="bg1"/>
            </a:solidFill>
          </a:ln>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METODO</a:t>
            </a:r>
          </a:p>
        </p:txBody>
      </p:sp>
      <p:sp>
        <p:nvSpPr>
          <p:cNvPr id="12" name="Rectángulo 11">
            <a:extLst>
              <a:ext uri="{FF2B5EF4-FFF2-40B4-BE49-F238E27FC236}">
                <a16:creationId xmlns:a16="http://schemas.microsoft.com/office/drawing/2014/main" id="{69C33AB6-C56B-4EF1-A9F1-1AC75F747D34}"/>
              </a:ext>
            </a:extLst>
          </p:cNvPr>
          <p:cNvSpPr/>
          <p:nvPr/>
        </p:nvSpPr>
        <p:spPr>
          <a:xfrm>
            <a:off x="427565" y="2186324"/>
            <a:ext cx="11450972" cy="523220"/>
          </a:xfrm>
          <a:prstGeom prst="rect">
            <a:avLst/>
          </a:prstGeom>
        </p:spPr>
        <p:txBody>
          <a:bodyPr wrap="square">
            <a:spAutoFit/>
          </a:bodyPr>
          <a:lstStyle/>
          <a:p>
            <a:pPr lvl="0"/>
            <a:r>
              <a:rPr lang="es-ES" altLang="es-ES" sz="1400" dirty="0" err="1">
                <a:solidFill>
                  <a:srgbClr val="333333"/>
                </a:solidFill>
                <a:latin typeface="Menlo"/>
              </a:rPr>
              <a:t>curl</a:t>
            </a:r>
            <a:r>
              <a:rPr lang="es-ES" altLang="es-ES" sz="1400" dirty="0">
                <a:solidFill>
                  <a:srgbClr val="333333"/>
                </a:solidFill>
                <a:latin typeface="Menlo"/>
              </a:rPr>
              <a:t> --</a:t>
            </a:r>
            <a:r>
              <a:rPr lang="es-ES" altLang="es-ES" sz="1400" dirty="0" err="1">
                <a:solidFill>
                  <a:srgbClr val="333333"/>
                </a:solidFill>
                <a:latin typeface="Menlo"/>
              </a:rPr>
              <a:t>get</a:t>
            </a:r>
            <a:r>
              <a:rPr lang="es-ES" altLang="es-ES" sz="1400" dirty="0">
                <a:solidFill>
                  <a:srgbClr val="333333"/>
                </a:solidFill>
                <a:latin typeface="Menlo"/>
              </a:rPr>
              <a:t> --</a:t>
            </a:r>
            <a:r>
              <a:rPr lang="es-ES" altLang="es-ES" sz="1400" dirty="0" err="1">
                <a:solidFill>
                  <a:srgbClr val="333333"/>
                </a:solidFill>
                <a:latin typeface="Menlo"/>
              </a:rPr>
              <a:t>include</a:t>
            </a:r>
            <a:r>
              <a:rPr lang="es-ES" altLang="es-ES" sz="1400" dirty="0">
                <a:solidFill>
                  <a:srgbClr val="333333"/>
                </a:solidFill>
                <a:latin typeface="Menlo"/>
              </a:rPr>
              <a:t> 'http://webhose.io/</a:t>
            </a:r>
            <a:r>
              <a:rPr lang="es-ES" altLang="es-ES" sz="1400" dirty="0" err="1">
                <a:solidFill>
                  <a:srgbClr val="333333"/>
                </a:solidFill>
                <a:latin typeface="Menlo"/>
              </a:rPr>
              <a:t>filterWebContent?</a:t>
            </a:r>
            <a:r>
              <a:rPr lang="es-ES" altLang="es-ES" sz="1400" dirty="0" err="1">
                <a:solidFill>
                  <a:schemeClr val="accent3"/>
                </a:solidFill>
                <a:latin typeface="Menlo"/>
              </a:rPr>
              <a:t>token</a:t>
            </a:r>
            <a:r>
              <a:rPr lang="es-ES" altLang="es-ES" sz="1400" dirty="0">
                <a:solidFill>
                  <a:schemeClr val="accent3"/>
                </a:solidFill>
                <a:latin typeface="Menlo"/>
              </a:rPr>
              <a:t>=</a:t>
            </a:r>
            <a:r>
              <a:rPr lang="es-ES" altLang="es-ES" sz="1400" dirty="0" err="1">
                <a:solidFill>
                  <a:schemeClr val="accent3"/>
                </a:solidFill>
                <a:latin typeface="Menlo"/>
              </a:rPr>
              <a:t>xxxxxxxxxxxxxx&amp;format</a:t>
            </a:r>
            <a:r>
              <a:rPr lang="es-ES" altLang="es-ES" sz="1400" dirty="0">
                <a:solidFill>
                  <a:schemeClr val="accent3"/>
                </a:solidFill>
                <a:latin typeface="Menlo"/>
              </a:rPr>
              <a:t>=</a:t>
            </a:r>
            <a:r>
              <a:rPr lang="es-ES" altLang="es-ES" sz="1400" dirty="0" err="1">
                <a:solidFill>
                  <a:schemeClr val="accent3"/>
                </a:solidFill>
                <a:latin typeface="Menlo"/>
              </a:rPr>
              <a:t>json&amp;q</a:t>
            </a:r>
            <a:r>
              <a:rPr lang="es-ES" altLang="es-ES" sz="1400" dirty="0">
                <a:solidFill>
                  <a:schemeClr val="accent3"/>
                </a:solidFill>
                <a:latin typeface="Menlo"/>
              </a:rPr>
              <a:t>=stock%20market%20language%3Aenglish</a:t>
            </a:r>
            <a:r>
              <a:rPr lang="es-ES" altLang="es-ES" sz="1400" dirty="0">
                <a:solidFill>
                  <a:srgbClr val="333333"/>
                </a:solidFill>
                <a:latin typeface="Menlo"/>
              </a:rPr>
              <a:t>' \ </a:t>
            </a:r>
          </a:p>
          <a:p>
            <a:pPr lvl="0"/>
            <a:r>
              <a:rPr lang="es-ES" altLang="es-ES" sz="1400" dirty="0">
                <a:solidFill>
                  <a:srgbClr val="333333"/>
                </a:solidFill>
                <a:latin typeface="Menlo"/>
              </a:rPr>
              <a:t>-H '</a:t>
            </a:r>
            <a:r>
              <a:rPr lang="es-ES" altLang="es-ES" sz="1400" dirty="0" err="1">
                <a:solidFill>
                  <a:srgbClr val="333333"/>
                </a:solidFill>
                <a:latin typeface="Menlo"/>
              </a:rPr>
              <a:t>Accept</a:t>
            </a:r>
            <a:r>
              <a:rPr lang="es-ES" altLang="es-ES" sz="1400" dirty="0">
                <a:solidFill>
                  <a:srgbClr val="333333"/>
                </a:solidFill>
                <a:latin typeface="Menlo"/>
              </a:rPr>
              <a:t>: </a:t>
            </a:r>
            <a:r>
              <a:rPr lang="es-ES" altLang="es-ES" sz="1400" dirty="0" err="1">
                <a:solidFill>
                  <a:srgbClr val="333333"/>
                </a:solidFill>
                <a:latin typeface="Menlo"/>
              </a:rPr>
              <a:t>text</a:t>
            </a:r>
            <a:r>
              <a:rPr lang="es-ES" altLang="es-ES" sz="1400" dirty="0">
                <a:solidFill>
                  <a:srgbClr val="333333"/>
                </a:solidFill>
                <a:latin typeface="Menlo"/>
              </a:rPr>
              <a:t>/</a:t>
            </a:r>
            <a:r>
              <a:rPr lang="es-ES" altLang="es-ES" sz="1400" dirty="0" err="1">
                <a:solidFill>
                  <a:srgbClr val="333333"/>
                </a:solidFill>
                <a:latin typeface="Menlo"/>
              </a:rPr>
              <a:t>plain</a:t>
            </a:r>
            <a:r>
              <a:rPr lang="es-ES" altLang="es-ES" sz="1400" dirty="0">
                <a:solidFill>
                  <a:srgbClr val="333333"/>
                </a:solidFill>
                <a:latin typeface="Menlo"/>
              </a:rPr>
              <a:t>'</a:t>
            </a:r>
            <a:endParaRPr lang="es-ES" altLang="es-ES" sz="3600" dirty="0">
              <a:solidFill>
                <a:schemeClr val="tx1"/>
              </a:solidFill>
            </a:endParaRPr>
          </a:p>
        </p:txBody>
      </p:sp>
      <p:sp>
        <p:nvSpPr>
          <p:cNvPr id="16" name="Elipse 15">
            <a:extLst>
              <a:ext uri="{FF2B5EF4-FFF2-40B4-BE49-F238E27FC236}">
                <a16:creationId xmlns:a16="http://schemas.microsoft.com/office/drawing/2014/main" id="{A54CBBA9-1B63-46C5-868C-CD32601EB1C2}"/>
              </a:ext>
            </a:extLst>
          </p:cNvPr>
          <p:cNvSpPr/>
          <p:nvPr/>
        </p:nvSpPr>
        <p:spPr bwMode="auto">
          <a:xfrm>
            <a:off x="857740" y="2226804"/>
            <a:ext cx="380575" cy="268276"/>
          </a:xfrm>
          <a:prstGeom prst="ellipse">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cxnSp>
        <p:nvCxnSpPr>
          <p:cNvPr id="18" name="Conector recto 17">
            <a:extLst>
              <a:ext uri="{FF2B5EF4-FFF2-40B4-BE49-F238E27FC236}">
                <a16:creationId xmlns:a16="http://schemas.microsoft.com/office/drawing/2014/main" id="{7B67F7D9-FF45-462B-83A3-19DE36087BF4}"/>
              </a:ext>
            </a:extLst>
          </p:cNvPr>
          <p:cNvCxnSpPr>
            <a:cxnSpLocks/>
            <a:stCxn id="16" idx="0"/>
            <a:endCxn id="13" idx="2"/>
          </p:cNvCxnSpPr>
          <p:nvPr/>
        </p:nvCxnSpPr>
        <p:spPr bwMode="auto">
          <a:xfrm flipV="1">
            <a:off x="1048028" y="1702193"/>
            <a:ext cx="267844" cy="524611"/>
          </a:xfrm>
          <a:prstGeom prst="line">
            <a:avLst/>
          </a:prstGeom>
          <a:noFill/>
          <a:ln w="9525" cap="flat" cmpd="sng" algn="ctr">
            <a:solidFill>
              <a:schemeClr val="accent1"/>
            </a:solidFill>
            <a:prstDash val="solid"/>
            <a:round/>
            <a:headEnd type="none" w="med" len="med"/>
            <a:tailEnd type="none" w="med" len="med"/>
          </a:ln>
          <a:effectLst/>
        </p:spPr>
      </p:cxnSp>
      <p:sp>
        <p:nvSpPr>
          <p:cNvPr id="20" name="Rectángulo 19">
            <a:extLst>
              <a:ext uri="{FF2B5EF4-FFF2-40B4-BE49-F238E27FC236}">
                <a16:creationId xmlns:a16="http://schemas.microsoft.com/office/drawing/2014/main" id="{71DC2B6C-84EF-4E89-9369-94E32EF57BD5}"/>
              </a:ext>
            </a:extLst>
          </p:cNvPr>
          <p:cNvSpPr/>
          <p:nvPr/>
        </p:nvSpPr>
        <p:spPr bwMode="auto">
          <a:xfrm>
            <a:off x="427565" y="3416761"/>
            <a:ext cx="2419824" cy="351186"/>
          </a:xfrm>
          <a:prstGeom prst="rect">
            <a:avLst/>
          </a:prstGeom>
          <a:solidFill>
            <a:schemeClr val="accent1">
              <a:lumMod val="20000"/>
              <a:lumOff val="80000"/>
            </a:schemeClr>
          </a:solidFill>
          <a:ln>
            <a:solidFill>
              <a:schemeClr val="bg1"/>
            </a:solidFill>
          </a:ln>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PARÁMETROS HEADER</a:t>
            </a:r>
          </a:p>
        </p:txBody>
      </p:sp>
      <p:sp>
        <p:nvSpPr>
          <p:cNvPr id="21" name="Elipse 20">
            <a:extLst>
              <a:ext uri="{FF2B5EF4-FFF2-40B4-BE49-F238E27FC236}">
                <a16:creationId xmlns:a16="http://schemas.microsoft.com/office/drawing/2014/main" id="{D421F69B-D8D7-43B6-8574-6824A671F598}"/>
              </a:ext>
            </a:extLst>
          </p:cNvPr>
          <p:cNvSpPr/>
          <p:nvPr/>
        </p:nvSpPr>
        <p:spPr bwMode="auto">
          <a:xfrm>
            <a:off x="477165" y="2437606"/>
            <a:ext cx="1730295" cy="268276"/>
          </a:xfrm>
          <a:prstGeom prst="ellipse">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cxnSp>
        <p:nvCxnSpPr>
          <p:cNvPr id="22" name="Conector recto 21">
            <a:extLst>
              <a:ext uri="{FF2B5EF4-FFF2-40B4-BE49-F238E27FC236}">
                <a16:creationId xmlns:a16="http://schemas.microsoft.com/office/drawing/2014/main" id="{F0C5452B-34C5-4936-9D46-30752089F904}"/>
              </a:ext>
            </a:extLst>
          </p:cNvPr>
          <p:cNvCxnSpPr>
            <a:cxnSpLocks/>
            <a:stCxn id="21" idx="4"/>
            <a:endCxn id="20" idx="0"/>
          </p:cNvCxnSpPr>
          <p:nvPr/>
        </p:nvCxnSpPr>
        <p:spPr bwMode="auto">
          <a:xfrm>
            <a:off x="1342313" y="2705882"/>
            <a:ext cx="295164" cy="710879"/>
          </a:xfrm>
          <a:prstGeom prst="line">
            <a:avLst/>
          </a:prstGeom>
          <a:noFill/>
          <a:ln w="9525" cap="flat" cmpd="sng" algn="ctr">
            <a:solidFill>
              <a:schemeClr val="accent1"/>
            </a:solidFill>
            <a:prstDash val="solid"/>
            <a:round/>
            <a:headEnd type="none" w="med" len="med"/>
            <a:tailEnd type="none" w="med" len="med"/>
          </a:ln>
          <a:effectLst/>
        </p:spPr>
      </p:cxnSp>
      <p:sp>
        <p:nvSpPr>
          <p:cNvPr id="26" name="Rectángulo 25">
            <a:extLst>
              <a:ext uri="{FF2B5EF4-FFF2-40B4-BE49-F238E27FC236}">
                <a16:creationId xmlns:a16="http://schemas.microsoft.com/office/drawing/2014/main" id="{D24B06DD-72E0-4FAE-9264-AE312876927D}"/>
              </a:ext>
            </a:extLst>
          </p:cNvPr>
          <p:cNvSpPr/>
          <p:nvPr/>
        </p:nvSpPr>
        <p:spPr>
          <a:xfrm>
            <a:off x="3928626" y="5933556"/>
            <a:ext cx="7196329" cy="338554"/>
          </a:xfrm>
          <a:prstGeom prst="rect">
            <a:avLst/>
          </a:prstGeom>
        </p:spPr>
        <p:txBody>
          <a:bodyPr wrap="none">
            <a:spAutoFit/>
          </a:bodyPr>
          <a:lstStyle/>
          <a:p>
            <a:r>
              <a:rPr lang="en-US" sz="1600" b="1" dirty="0">
                <a:latin typeface="Segoe UI" panose="020B0502040204020203" pitchFamily="34" charset="0"/>
                <a:cs typeface="Segoe UI" panose="020B0502040204020203" pitchFamily="34" charset="0"/>
              </a:rPr>
              <a:t>http://webhose.io/filterWebContent</a:t>
            </a:r>
            <a:r>
              <a:rPr lang="en-US" sz="1600" dirty="0">
                <a:latin typeface="Segoe UI" panose="020B0502040204020203" pitchFamily="34" charset="0"/>
                <a:cs typeface="Segoe UI" panose="020B0502040204020203" pitchFamily="34" charset="0"/>
              </a:rPr>
              <a:t>/</a:t>
            </a:r>
            <a:r>
              <a:rPr lang="en-US" sz="1600" dirty="0">
                <a:solidFill>
                  <a:schemeClr val="accent2"/>
                </a:solidFill>
                <a:latin typeface="Segoe UI" panose="020B0502040204020203" pitchFamily="34" charset="0"/>
                <a:cs typeface="Segoe UI" panose="020B0502040204020203" pitchFamily="34" charset="0"/>
              </a:rPr>
              <a:t>token/xxxxxxxxxxxxxxxxxx/format/json</a:t>
            </a:r>
            <a:endParaRPr lang="en-US" sz="1600" b="1" dirty="0">
              <a:solidFill>
                <a:schemeClr val="accent2"/>
              </a:solidFill>
              <a:latin typeface="Segoe UI" panose="020B0502040204020203" pitchFamily="34" charset="0"/>
              <a:cs typeface="Segoe UI" panose="020B0502040204020203" pitchFamily="34" charset="0"/>
            </a:endParaRPr>
          </a:p>
        </p:txBody>
      </p:sp>
      <p:sp>
        <p:nvSpPr>
          <p:cNvPr id="27" name="Rectángulo 26">
            <a:extLst>
              <a:ext uri="{FF2B5EF4-FFF2-40B4-BE49-F238E27FC236}">
                <a16:creationId xmlns:a16="http://schemas.microsoft.com/office/drawing/2014/main" id="{18D9C45C-28D4-49A9-9664-B49DB60D384D}"/>
              </a:ext>
            </a:extLst>
          </p:cNvPr>
          <p:cNvSpPr/>
          <p:nvPr/>
        </p:nvSpPr>
        <p:spPr bwMode="auto">
          <a:xfrm>
            <a:off x="832392" y="5477990"/>
            <a:ext cx="2743258" cy="1200650"/>
          </a:xfrm>
          <a:prstGeom prst="rect">
            <a:avLst/>
          </a:prstGeom>
          <a:solidFill>
            <a:schemeClr val="accent1">
              <a:lumMod val="20000"/>
              <a:lumOff val="80000"/>
            </a:schemeClr>
          </a:solidFill>
          <a:ln>
            <a:solidFill>
              <a:schemeClr val="bg1"/>
            </a:solidFill>
          </a:ln>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En caso de que hubiesen sido parámetros de </a:t>
            </a:r>
            <a:r>
              <a:rPr lang="es-ES" sz="1600" dirty="0" err="1">
                <a:solidFill>
                  <a:schemeClr val="accent1">
                    <a:lumMod val="50000"/>
                  </a:schemeClr>
                </a:solidFill>
                <a:latin typeface="Segoe UI" panose="020B0502040204020203" pitchFamily="34" charset="0"/>
                <a:cs typeface="Segoe UI" panose="020B0502040204020203" pitchFamily="34" charset="0"/>
              </a:rPr>
              <a:t>path</a:t>
            </a:r>
            <a:r>
              <a:rPr lang="es-ES" sz="1600" dirty="0">
                <a:solidFill>
                  <a:schemeClr val="accent1">
                    <a:lumMod val="50000"/>
                  </a:schemeClr>
                </a:solidFill>
                <a:latin typeface="Segoe UI" panose="020B0502040204020203" pitchFamily="34" charset="0"/>
                <a:cs typeface="Segoe UI" panose="020B0502040204020203" pitchFamily="34" charset="0"/>
              </a:rPr>
              <a:t> el </a:t>
            </a:r>
            <a:r>
              <a:rPr lang="es-ES" sz="1600" dirty="0" err="1">
                <a:solidFill>
                  <a:schemeClr val="accent1">
                    <a:lumMod val="50000"/>
                  </a:schemeClr>
                </a:solidFill>
                <a:latin typeface="Segoe UI" panose="020B0502040204020203" pitchFamily="34" charset="0"/>
                <a:cs typeface="Segoe UI" panose="020B0502040204020203" pitchFamily="34" charset="0"/>
              </a:rPr>
              <a:t>request</a:t>
            </a:r>
            <a:r>
              <a:rPr lang="es-ES" sz="1600" dirty="0">
                <a:solidFill>
                  <a:schemeClr val="accent1">
                    <a:lumMod val="50000"/>
                  </a:schemeClr>
                </a:solidFill>
                <a:latin typeface="Segoe UI" panose="020B0502040204020203" pitchFamily="34" charset="0"/>
                <a:cs typeface="Segoe UI" panose="020B0502040204020203" pitchFamily="34" charset="0"/>
              </a:rPr>
              <a:t> se hubiera presentado así</a:t>
            </a:r>
          </a:p>
        </p:txBody>
      </p:sp>
      <p:sp>
        <p:nvSpPr>
          <p:cNvPr id="28" name="Rectángulo 27">
            <a:extLst>
              <a:ext uri="{FF2B5EF4-FFF2-40B4-BE49-F238E27FC236}">
                <a16:creationId xmlns:a16="http://schemas.microsoft.com/office/drawing/2014/main" id="{91D609F2-59D0-40AF-96D7-A996733774C1}"/>
              </a:ext>
            </a:extLst>
          </p:cNvPr>
          <p:cNvSpPr/>
          <p:nvPr/>
        </p:nvSpPr>
        <p:spPr bwMode="auto">
          <a:xfrm>
            <a:off x="5640858" y="1642975"/>
            <a:ext cx="3934705" cy="351186"/>
          </a:xfrm>
          <a:prstGeom prst="rect">
            <a:avLst/>
          </a:prstGeom>
          <a:solidFill>
            <a:schemeClr val="accent1">
              <a:lumMod val="20000"/>
              <a:lumOff val="80000"/>
            </a:schemeClr>
          </a:solidFill>
          <a:ln>
            <a:solidFill>
              <a:schemeClr val="bg1"/>
            </a:solidFill>
          </a:ln>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PARÁMETROS QUERY</a:t>
            </a:r>
          </a:p>
        </p:txBody>
      </p:sp>
      <p:sp>
        <p:nvSpPr>
          <p:cNvPr id="29" name="Rectángulo 28">
            <a:extLst>
              <a:ext uri="{FF2B5EF4-FFF2-40B4-BE49-F238E27FC236}">
                <a16:creationId xmlns:a16="http://schemas.microsoft.com/office/drawing/2014/main" id="{CC5AC115-DE0C-48F8-8F01-866E5EE3869B}"/>
              </a:ext>
            </a:extLst>
          </p:cNvPr>
          <p:cNvSpPr/>
          <p:nvPr/>
        </p:nvSpPr>
        <p:spPr bwMode="auto">
          <a:xfrm>
            <a:off x="2384466" y="1637614"/>
            <a:ext cx="2127314" cy="351186"/>
          </a:xfrm>
          <a:prstGeom prst="rect">
            <a:avLst/>
          </a:prstGeom>
          <a:solidFill>
            <a:schemeClr val="accent1">
              <a:lumMod val="20000"/>
              <a:lumOff val="80000"/>
            </a:schemeClr>
          </a:solidFill>
          <a:ln>
            <a:solidFill>
              <a:schemeClr val="bg1"/>
            </a:solidFill>
          </a:ln>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ENDPOINT</a:t>
            </a:r>
          </a:p>
        </p:txBody>
      </p:sp>
      <p:sp>
        <p:nvSpPr>
          <p:cNvPr id="32" name="Rectángulo 31">
            <a:extLst>
              <a:ext uri="{FF2B5EF4-FFF2-40B4-BE49-F238E27FC236}">
                <a16:creationId xmlns:a16="http://schemas.microsoft.com/office/drawing/2014/main" id="{A24D87F9-10D9-4664-AAE5-334800F9B14A}"/>
              </a:ext>
            </a:extLst>
          </p:cNvPr>
          <p:cNvSpPr/>
          <p:nvPr/>
        </p:nvSpPr>
        <p:spPr bwMode="auto">
          <a:xfrm>
            <a:off x="3267737" y="3282537"/>
            <a:ext cx="7724943" cy="917495"/>
          </a:xfrm>
          <a:prstGeom prst="rect">
            <a:avLst/>
          </a:prstGeom>
          <a:noFill/>
          <a:ln>
            <a:solidFill>
              <a:schemeClr val="bg1"/>
            </a:solidFill>
          </a:ln>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En este caso parámetro </a:t>
            </a:r>
            <a:r>
              <a:rPr lang="es-ES" sz="1600" dirty="0" err="1">
                <a:solidFill>
                  <a:schemeClr val="accent1">
                    <a:lumMod val="50000"/>
                  </a:schemeClr>
                </a:solidFill>
                <a:latin typeface="Segoe UI" panose="020B0502040204020203" pitchFamily="34" charset="0"/>
                <a:cs typeface="Segoe UI" panose="020B0502040204020203" pitchFamily="34" charset="0"/>
              </a:rPr>
              <a:t>header</a:t>
            </a:r>
            <a:r>
              <a:rPr lang="es-ES" sz="1600" dirty="0">
                <a:solidFill>
                  <a:schemeClr val="accent1">
                    <a:lumMod val="50000"/>
                  </a:schemeClr>
                </a:solidFill>
                <a:latin typeface="Segoe UI" panose="020B0502040204020203" pitchFamily="34" charset="0"/>
                <a:cs typeface="Segoe UI" panose="020B0502040204020203" pitchFamily="34" charset="0"/>
              </a:rPr>
              <a:t> es de tipo </a:t>
            </a:r>
            <a:r>
              <a:rPr lang="es-ES" sz="1600" dirty="0" err="1">
                <a:solidFill>
                  <a:schemeClr val="accent1">
                    <a:lumMod val="50000"/>
                  </a:schemeClr>
                </a:solidFill>
                <a:latin typeface="Segoe UI" panose="020B0502040204020203" pitchFamily="34" charset="0"/>
                <a:cs typeface="Segoe UI" panose="020B0502040204020203" pitchFamily="34" charset="0"/>
              </a:rPr>
              <a:t>Accept</a:t>
            </a:r>
            <a:r>
              <a:rPr lang="es-ES" sz="1600" dirty="0">
                <a:solidFill>
                  <a:schemeClr val="accent1">
                    <a:lumMod val="50000"/>
                  </a:schemeClr>
                </a:solidFill>
                <a:latin typeface="Segoe UI" panose="020B0502040204020203" pitchFamily="34" charset="0"/>
                <a:cs typeface="Segoe UI" panose="020B0502040204020203" pitchFamily="34" charset="0"/>
              </a:rPr>
              <a:t>, es decir nos informa sobre que tipo de contenido MIME (</a:t>
            </a:r>
            <a:r>
              <a:rPr lang="es-ES" sz="1600" dirty="0" err="1">
                <a:solidFill>
                  <a:schemeClr val="accent1">
                    <a:lumMod val="50000"/>
                  </a:schemeClr>
                </a:solidFill>
                <a:latin typeface="Segoe UI" panose="020B0502040204020203" pitchFamily="34" charset="0"/>
                <a:cs typeface="Segoe UI" panose="020B0502040204020203" pitchFamily="34" charset="0"/>
              </a:rPr>
              <a:t>Multipurpose</a:t>
            </a:r>
            <a:r>
              <a:rPr lang="es-ES" sz="1600" dirty="0">
                <a:solidFill>
                  <a:schemeClr val="accent1">
                    <a:lumMod val="50000"/>
                  </a:schemeClr>
                </a:solidFill>
                <a:latin typeface="Segoe UI" panose="020B0502040204020203" pitchFamily="34" charset="0"/>
                <a:cs typeface="Segoe UI" panose="020B0502040204020203" pitchFamily="34" charset="0"/>
              </a:rPr>
              <a:t> Internet Mail </a:t>
            </a:r>
            <a:r>
              <a:rPr lang="es-ES" sz="1600" dirty="0" err="1">
                <a:solidFill>
                  <a:schemeClr val="accent1">
                    <a:lumMod val="50000"/>
                  </a:schemeClr>
                </a:solidFill>
                <a:latin typeface="Segoe UI" panose="020B0502040204020203" pitchFamily="34" charset="0"/>
                <a:cs typeface="Segoe UI" panose="020B0502040204020203" pitchFamily="34" charset="0"/>
              </a:rPr>
              <a:t>Extensions</a:t>
            </a:r>
            <a:r>
              <a:rPr lang="es-ES" sz="1600" dirty="0">
                <a:solidFill>
                  <a:schemeClr val="accent1">
                    <a:lumMod val="50000"/>
                  </a:schemeClr>
                </a:solidFill>
                <a:latin typeface="Segoe UI" panose="020B0502040204020203" pitchFamily="34" charset="0"/>
                <a:cs typeface="Segoe UI" panose="020B0502040204020203" pitchFamily="34" charset="0"/>
              </a:rPr>
              <a:t>) se puede procesar. En este caso el tipo es </a:t>
            </a:r>
            <a:r>
              <a:rPr lang="es-ES" sz="1600" dirty="0" err="1">
                <a:solidFill>
                  <a:schemeClr val="accent1">
                    <a:lumMod val="50000"/>
                  </a:schemeClr>
                </a:solidFill>
                <a:latin typeface="Segoe UI" panose="020B0502040204020203" pitchFamily="34" charset="0"/>
                <a:cs typeface="Segoe UI" panose="020B0502040204020203" pitchFamily="34" charset="0"/>
              </a:rPr>
              <a:t>text</a:t>
            </a:r>
            <a:r>
              <a:rPr lang="es-ES" sz="1600" dirty="0">
                <a:solidFill>
                  <a:schemeClr val="accent1">
                    <a:lumMod val="50000"/>
                  </a:schemeClr>
                </a:solidFill>
                <a:latin typeface="Segoe UI" panose="020B0502040204020203" pitchFamily="34" charset="0"/>
                <a:cs typeface="Segoe UI" panose="020B0502040204020203" pitchFamily="34" charset="0"/>
              </a:rPr>
              <a:t>/</a:t>
            </a:r>
            <a:r>
              <a:rPr lang="es-ES" sz="1600" dirty="0" err="1">
                <a:solidFill>
                  <a:schemeClr val="accent1">
                    <a:lumMod val="50000"/>
                  </a:schemeClr>
                </a:solidFill>
                <a:latin typeface="Segoe UI" panose="020B0502040204020203" pitchFamily="34" charset="0"/>
                <a:cs typeface="Segoe UI" panose="020B0502040204020203" pitchFamily="34" charset="0"/>
              </a:rPr>
              <a:t>plain</a:t>
            </a:r>
            <a:r>
              <a:rPr lang="es-ES" sz="1600" dirty="0">
                <a:solidFill>
                  <a:schemeClr val="accent1">
                    <a:lumMod val="50000"/>
                  </a:schemeClr>
                </a:solidFill>
                <a:latin typeface="Segoe UI" panose="020B0502040204020203" pitchFamily="34" charset="0"/>
                <a:cs typeface="Segoe UI" panose="020B0502040204020203" pitchFamily="34" charset="0"/>
              </a:rPr>
              <a:t>, es decir texto plano</a:t>
            </a:r>
          </a:p>
        </p:txBody>
      </p:sp>
    </p:spTree>
    <p:extLst>
      <p:ext uri="{BB962C8B-B14F-4D97-AF65-F5344CB8AC3E}">
        <p14:creationId xmlns:p14="http://schemas.microsoft.com/office/powerpoint/2010/main" val="611270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p>
            <a:pPr>
              <a:defRPr/>
            </a:pPr>
            <a:fld id="{4904264F-1D6D-4ADC-A2CC-4280979CD177}" type="slidenum">
              <a:rPr lang="it-IT" smtClean="0"/>
              <a:pPr>
                <a:defRPr/>
              </a:pPr>
              <a:t>4</a:t>
            </a:fld>
            <a:endParaRPr lang="it-IT"/>
          </a:p>
        </p:txBody>
      </p:sp>
      <p:pic>
        <p:nvPicPr>
          <p:cNvPr id="3" name="Imagen 2"/>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1052357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Las partes del response</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40</a:t>
            </a:fld>
            <a:endParaRPr lang="it-IT" dirty="0"/>
          </a:p>
        </p:txBody>
      </p:sp>
      <p:sp>
        <p:nvSpPr>
          <p:cNvPr id="5" name="Rectángulo 4">
            <a:extLst>
              <a:ext uri="{FF2B5EF4-FFF2-40B4-BE49-F238E27FC236}">
                <a16:creationId xmlns:a16="http://schemas.microsoft.com/office/drawing/2014/main" id="{AA213DC7-C600-4044-8613-9546601EF43A}"/>
              </a:ext>
            </a:extLst>
          </p:cNvPr>
          <p:cNvSpPr/>
          <p:nvPr/>
        </p:nvSpPr>
        <p:spPr>
          <a:xfrm>
            <a:off x="3274812" y="1469780"/>
            <a:ext cx="5642377" cy="358816"/>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CO" sz="1600" dirty="0">
                <a:solidFill>
                  <a:schemeClr val="accent1">
                    <a:lumMod val="50000"/>
                  </a:schemeClr>
                </a:solidFill>
                <a:latin typeface="Segoe UI" panose="020B0502040204020203" pitchFamily="34" charset="0"/>
                <a:cs typeface="Segoe UI" panose="020B0502040204020203" pitchFamily="34" charset="0"/>
              </a:rPr>
              <a:t>Las partes de la respuesta de un </a:t>
            </a:r>
            <a:r>
              <a:rPr lang="es-CO" sz="1600" dirty="0" err="1">
                <a:solidFill>
                  <a:schemeClr val="accent1">
                    <a:lumMod val="50000"/>
                  </a:schemeClr>
                </a:solidFill>
                <a:latin typeface="Segoe UI" panose="020B0502040204020203" pitchFamily="34" charset="0"/>
                <a:cs typeface="Segoe UI" panose="020B0502040204020203" pitchFamily="34" charset="0"/>
              </a:rPr>
              <a:t>endpoint</a:t>
            </a:r>
            <a:r>
              <a:rPr lang="es-CO" sz="1600" dirty="0">
                <a:solidFill>
                  <a:schemeClr val="accent1">
                    <a:lumMod val="50000"/>
                  </a:schemeClr>
                </a:solidFill>
                <a:latin typeface="Segoe UI" panose="020B0502040204020203" pitchFamily="34" charset="0"/>
                <a:cs typeface="Segoe UI" panose="020B0502040204020203" pitchFamily="34" charset="0"/>
              </a:rPr>
              <a:t> son las siguientes:</a:t>
            </a:r>
          </a:p>
        </p:txBody>
      </p:sp>
      <p:sp>
        <p:nvSpPr>
          <p:cNvPr id="6" name="Rectángulo 5">
            <a:extLst>
              <a:ext uri="{FF2B5EF4-FFF2-40B4-BE49-F238E27FC236}">
                <a16:creationId xmlns:a16="http://schemas.microsoft.com/office/drawing/2014/main" id="{D1B82729-9EB3-4CDF-824E-BD43A2B2FED8}"/>
              </a:ext>
            </a:extLst>
          </p:cNvPr>
          <p:cNvSpPr/>
          <p:nvPr/>
        </p:nvSpPr>
        <p:spPr bwMode="auto">
          <a:xfrm>
            <a:off x="1631382" y="2447625"/>
            <a:ext cx="1431845" cy="641971"/>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a:ln>
                  <a:noFill/>
                </a:ln>
                <a:solidFill>
                  <a:schemeClr val="bg1"/>
                </a:solidFill>
                <a:effectLst/>
                <a:latin typeface="Segoe UI" panose="020B0502040204020203" pitchFamily="34" charset="0"/>
                <a:ea typeface="ＭＳ Ｐゴシック" pitchFamily="84" charset="-128"/>
                <a:cs typeface="Segoe UI" panose="020B0502040204020203" pitchFamily="34" charset="0"/>
              </a:rPr>
              <a:t>STATUS CODE</a:t>
            </a:r>
          </a:p>
        </p:txBody>
      </p:sp>
      <p:sp>
        <p:nvSpPr>
          <p:cNvPr id="7" name="Rectángulo 6">
            <a:extLst>
              <a:ext uri="{FF2B5EF4-FFF2-40B4-BE49-F238E27FC236}">
                <a16:creationId xmlns:a16="http://schemas.microsoft.com/office/drawing/2014/main" id="{E71CAA7D-1141-4DC5-AD66-632A80D067D6}"/>
              </a:ext>
            </a:extLst>
          </p:cNvPr>
          <p:cNvSpPr/>
          <p:nvPr/>
        </p:nvSpPr>
        <p:spPr bwMode="auto">
          <a:xfrm>
            <a:off x="1631381" y="3387612"/>
            <a:ext cx="1431845" cy="638096"/>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a:ln>
                  <a:noFill/>
                </a:ln>
                <a:solidFill>
                  <a:schemeClr val="bg1"/>
                </a:solidFill>
                <a:effectLst/>
                <a:latin typeface="Segoe UI" panose="020B0502040204020203" pitchFamily="34" charset="0"/>
                <a:ea typeface="ＭＳ Ｐゴシック" pitchFamily="84" charset="-128"/>
                <a:cs typeface="Segoe UI" panose="020B0502040204020203" pitchFamily="34" charset="0"/>
              </a:rPr>
              <a:t>RESPONSE HEADER</a:t>
            </a:r>
          </a:p>
        </p:txBody>
      </p:sp>
      <p:sp>
        <p:nvSpPr>
          <p:cNvPr id="8" name="Rectángulo 7">
            <a:extLst>
              <a:ext uri="{FF2B5EF4-FFF2-40B4-BE49-F238E27FC236}">
                <a16:creationId xmlns:a16="http://schemas.microsoft.com/office/drawing/2014/main" id="{FEB9E67B-A631-484F-AB1A-271FECEAF240}"/>
              </a:ext>
            </a:extLst>
          </p:cNvPr>
          <p:cNvSpPr/>
          <p:nvPr/>
        </p:nvSpPr>
        <p:spPr bwMode="auto">
          <a:xfrm>
            <a:off x="1631380" y="4323724"/>
            <a:ext cx="1431845" cy="638096"/>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a:ln>
                  <a:noFill/>
                </a:ln>
                <a:solidFill>
                  <a:schemeClr val="bg1"/>
                </a:solidFill>
                <a:effectLst/>
                <a:latin typeface="Segoe UI" panose="020B0502040204020203" pitchFamily="34" charset="0"/>
                <a:ea typeface="ＭＳ Ｐゴシック" pitchFamily="84" charset="-128"/>
                <a:cs typeface="Segoe UI" panose="020B0502040204020203" pitchFamily="34" charset="0"/>
              </a:rPr>
              <a:t>RESPONSE BODY</a:t>
            </a:r>
          </a:p>
        </p:txBody>
      </p:sp>
      <p:sp>
        <p:nvSpPr>
          <p:cNvPr id="9" name="Rectángulo 8">
            <a:extLst>
              <a:ext uri="{FF2B5EF4-FFF2-40B4-BE49-F238E27FC236}">
                <a16:creationId xmlns:a16="http://schemas.microsoft.com/office/drawing/2014/main" id="{9DAE1B77-A516-4E81-BFD6-0A4D3C36D3F7}"/>
              </a:ext>
            </a:extLst>
          </p:cNvPr>
          <p:cNvSpPr/>
          <p:nvPr/>
        </p:nvSpPr>
        <p:spPr>
          <a:xfrm>
            <a:off x="3287613" y="2589202"/>
            <a:ext cx="6624920" cy="358816"/>
          </a:xfrm>
          <a:prstGeom prst="rect">
            <a:avLst/>
          </a:prstGeom>
          <a:solidFill>
            <a:schemeClr val="accent1">
              <a:lumMod val="20000"/>
              <a:lumOff val="80000"/>
            </a:schemeClr>
          </a:solidFill>
        </p:spPr>
        <p:txBody>
          <a:bodyPr wrap="square" anchor="ctr">
            <a:spAutoFit/>
          </a:bodyPr>
          <a:lstStyle/>
          <a:p>
            <a:pP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Es el código que nos dice en resumen que pasó con nuestro </a:t>
            </a:r>
            <a:r>
              <a:rPr lang="es-ES" sz="1600" dirty="0" err="1">
                <a:solidFill>
                  <a:schemeClr val="accent1">
                    <a:lumMod val="50000"/>
                  </a:schemeClr>
                </a:solidFill>
                <a:latin typeface="Segoe UI" panose="020B0502040204020203" pitchFamily="34" charset="0"/>
                <a:cs typeface="Segoe UI" panose="020B0502040204020203" pitchFamily="34" charset="0"/>
              </a:rPr>
              <a:t>request</a:t>
            </a:r>
            <a:r>
              <a:rPr lang="es-ES" sz="1600" dirty="0">
                <a:solidFill>
                  <a:schemeClr val="accent1">
                    <a:lumMod val="50000"/>
                  </a:schemeClr>
                </a:solidFill>
                <a:latin typeface="Segoe UI" panose="020B0502040204020203" pitchFamily="34" charset="0"/>
                <a:cs typeface="Segoe UI" panose="020B0502040204020203" pitchFamily="34" charset="0"/>
              </a:rPr>
              <a:t> </a:t>
            </a:r>
          </a:p>
        </p:txBody>
      </p:sp>
      <p:sp>
        <p:nvSpPr>
          <p:cNvPr id="12" name="Rectángulo 11">
            <a:extLst>
              <a:ext uri="{FF2B5EF4-FFF2-40B4-BE49-F238E27FC236}">
                <a16:creationId xmlns:a16="http://schemas.microsoft.com/office/drawing/2014/main" id="{17D28B46-25FF-4846-A2E9-6EBB0868FA00}"/>
              </a:ext>
            </a:extLst>
          </p:cNvPr>
          <p:cNvSpPr/>
          <p:nvPr/>
        </p:nvSpPr>
        <p:spPr>
          <a:xfrm>
            <a:off x="3287613" y="3342339"/>
            <a:ext cx="6624920" cy="634341"/>
          </a:xfrm>
          <a:prstGeom prst="rect">
            <a:avLst/>
          </a:prstGeom>
          <a:solidFill>
            <a:schemeClr val="accent1">
              <a:lumMod val="20000"/>
              <a:lumOff val="80000"/>
            </a:schemeClr>
          </a:solidFill>
        </p:spPr>
        <p:txBody>
          <a:bodyPr wrap="square" anchor="ctr">
            <a:spAutoFit/>
          </a:bodyPr>
          <a:lstStyle/>
          <a:p>
            <a:pP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En esta parte tenemos la meta información de la respuesta a nuestro </a:t>
            </a:r>
            <a:r>
              <a:rPr lang="es-ES" sz="1600" dirty="0" err="1">
                <a:solidFill>
                  <a:schemeClr val="accent1">
                    <a:lumMod val="50000"/>
                  </a:schemeClr>
                </a:solidFill>
                <a:latin typeface="Segoe UI" panose="020B0502040204020203" pitchFamily="34" charset="0"/>
                <a:cs typeface="Segoe UI" panose="020B0502040204020203" pitchFamily="34" charset="0"/>
              </a:rPr>
              <a:t>request</a:t>
            </a:r>
            <a:endParaRPr lang="es-ES" sz="1600" dirty="0">
              <a:solidFill>
                <a:schemeClr val="accent1">
                  <a:lumMod val="50000"/>
                </a:schemeClr>
              </a:solidFill>
              <a:latin typeface="Segoe UI" panose="020B0502040204020203" pitchFamily="34" charset="0"/>
              <a:cs typeface="Segoe UI" panose="020B0502040204020203" pitchFamily="34" charset="0"/>
            </a:endParaRPr>
          </a:p>
        </p:txBody>
      </p:sp>
      <p:sp>
        <p:nvSpPr>
          <p:cNvPr id="13" name="Rectángulo 12">
            <a:extLst>
              <a:ext uri="{FF2B5EF4-FFF2-40B4-BE49-F238E27FC236}">
                <a16:creationId xmlns:a16="http://schemas.microsoft.com/office/drawing/2014/main" id="{6E1E44A6-A133-490C-B49A-7B507FD1D17D}"/>
              </a:ext>
            </a:extLst>
          </p:cNvPr>
          <p:cNvSpPr/>
          <p:nvPr/>
        </p:nvSpPr>
        <p:spPr>
          <a:xfrm>
            <a:off x="3287613" y="4463364"/>
            <a:ext cx="6624920" cy="358816"/>
          </a:xfrm>
          <a:prstGeom prst="rect">
            <a:avLst/>
          </a:prstGeom>
          <a:solidFill>
            <a:schemeClr val="accent1">
              <a:lumMod val="20000"/>
              <a:lumOff val="80000"/>
            </a:schemeClr>
          </a:solidFill>
        </p:spPr>
        <p:txBody>
          <a:bodyPr wrap="square" anchor="ctr">
            <a:spAutoFit/>
          </a:bodyPr>
          <a:lstStyle/>
          <a:p>
            <a:pP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Esto son los datos que corresponden a nuestra selección</a:t>
            </a:r>
          </a:p>
        </p:txBody>
      </p:sp>
    </p:spTree>
    <p:extLst>
      <p:ext uri="{BB962C8B-B14F-4D97-AF65-F5344CB8AC3E}">
        <p14:creationId xmlns:p14="http://schemas.microsoft.com/office/powerpoint/2010/main" val="171372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Vamos a ver como se traduce todo esto en R</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41</a:t>
            </a:fld>
            <a:endParaRPr lang="it-IT" dirty="0"/>
          </a:p>
        </p:txBody>
      </p:sp>
      <p:pic>
        <p:nvPicPr>
          <p:cNvPr id="7" name="Picture 2" descr="Resultado de imagen para rstudio">
            <a:extLst>
              <a:ext uri="{FF2B5EF4-FFF2-40B4-BE49-F238E27FC236}">
                <a16:creationId xmlns:a16="http://schemas.microsoft.com/office/drawing/2014/main" id="{47A1F06B-1619-41A3-9AF4-73BF45C54F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0472" y="1295821"/>
            <a:ext cx="4514927" cy="451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301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dirty="0" err="1"/>
              <a:t>Webhose</a:t>
            </a:r>
            <a:r>
              <a:rPr lang="es-CO" dirty="0"/>
              <a:t> </a:t>
            </a:r>
            <a:r>
              <a:rPr lang="es-CO" dirty="0" err="1"/>
              <a:t>wrapper</a:t>
            </a:r>
            <a:r>
              <a:rPr lang="es-CO" dirty="0"/>
              <a:t> en </a:t>
            </a:r>
            <a:r>
              <a:rPr lang="es-CO" dirty="0" err="1"/>
              <a:t>Github</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42</a:t>
            </a:fld>
            <a:endParaRPr lang="it-IT" dirty="0"/>
          </a:p>
        </p:txBody>
      </p:sp>
      <p:pic>
        <p:nvPicPr>
          <p:cNvPr id="4" name="Imagen 3">
            <a:extLst>
              <a:ext uri="{FF2B5EF4-FFF2-40B4-BE49-F238E27FC236}">
                <a16:creationId xmlns:a16="http://schemas.microsoft.com/office/drawing/2014/main" id="{5B5D4985-E8C9-4AF8-8464-D3B4A0C37192}"/>
              </a:ext>
            </a:extLst>
          </p:cNvPr>
          <p:cNvPicPr>
            <a:picLocks noChangeAspect="1"/>
          </p:cNvPicPr>
          <p:nvPr/>
        </p:nvPicPr>
        <p:blipFill rotWithShape="1">
          <a:blip r:embed="rId2"/>
          <a:srcRect t="8995"/>
          <a:stretch/>
        </p:blipFill>
        <p:spPr>
          <a:xfrm>
            <a:off x="554182" y="1279968"/>
            <a:ext cx="11083636" cy="5375627"/>
          </a:xfrm>
          <a:prstGeom prst="rect">
            <a:avLst/>
          </a:prstGeom>
        </p:spPr>
      </p:pic>
      <p:sp>
        <p:nvSpPr>
          <p:cNvPr id="10" name="Elipse 9">
            <a:extLst>
              <a:ext uri="{FF2B5EF4-FFF2-40B4-BE49-F238E27FC236}">
                <a16:creationId xmlns:a16="http://schemas.microsoft.com/office/drawing/2014/main" id="{F0FEBA10-9971-4193-A00E-01792C384D3A}"/>
              </a:ext>
            </a:extLst>
          </p:cNvPr>
          <p:cNvSpPr/>
          <p:nvPr/>
        </p:nvSpPr>
        <p:spPr bwMode="auto">
          <a:xfrm>
            <a:off x="1663022" y="1917323"/>
            <a:ext cx="2124861" cy="432061"/>
          </a:xfrm>
          <a:prstGeom prst="ellipse">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11" name="Flecha: a la derecha 10">
            <a:extLst>
              <a:ext uri="{FF2B5EF4-FFF2-40B4-BE49-F238E27FC236}">
                <a16:creationId xmlns:a16="http://schemas.microsoft.com/office/drawing/2014/main" id="{A7C4934F-D866-4C5C-9B73-7A231AD0F700}"/>
              </a:ext>
            </a:extLst>
          </p:cNvPr>
          <p:cNvSpPr/>
          <p:nvPr/>
        </p:nvSpPr>
        <p:spPr bwMode="auto">
          <a:xfrm rot="12989188">
            <a:off x="3852187" y="2261077"/>
            <a:ext cx="720100" cy="504070"/>
          </a:xfrm>
          <a:prstGeom prst="right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5" name="Rectángulo 4">
            <a:extLst>
              <a:ext uri="{FF2B5EF4-FFF2-40B4-BE49-F238E27FC236}">
                <a16:creationId xmlns:a16="http://schemas.microsoft.com/office/drawing/2014/main" id="{80E3EEF5-1A81-496C-BC8B-F2FA207ABB1C}"/>
              </a:ext>
            </a:extLst>
          </p:cNvPr>
          <p:cNvSpPr/>
          <p:nvPr/>
        </p:nvSpPr>
        <p:spPr>
          <a:xfrm>
            <a:off x="4521504" y="928839"/>
            <a:ext cx="3203506" cy="307777"/>
          </a:xfrm>
          <a:prstGeom prst="rect">
            <a:avLst/>
          </a:prstGeom>
        </p:spPr>
        <p:txBody>
          <a:bodyPr wrap="none">
            <a:spAutoFit/>
          </a:bodyPr>
          <a:lstStyle/>
          <a:p>
            <a:r>
              <a:rPr lang="es-ES" sz="1400" dirty="0">
                <a:latin typeface="Segoe UI" panose="020B0502040204020203" pitchFamily="34" charset="0"/>
                <a:cs typeface="Segoe UI" panose="020B0502040204020203" pitchFamily="34" charset="0"/>
                <a:hlinkClick r:id="rId3"/>
              </a:rPr>
              <a:t>https://github.com/hrbrmstr/webhose</a:t>
            </a:r>
            <a:endParaRPr lang="es-E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41523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dirty="0" err="1"/>
              <a:t>Webhose</a:t>
            </a:r>
            <a:r>
              <a:rPr lang="es-CO" dirty="0"/>
              <a:t> </a:t>
            </a:r>
            <a:r>
              <a:rPr lang="es-CO" dirty="0" err="1"/>
              <a:t>wrapper</a:t>
            </a:r>
            <a:r>
              <a:rPr lang="es-CO" dirty="0"/>
              <a:t> en </a:t>
            </a:r>
            <a:r>
              <a:rPr lang="es-CO" dirty="0" err="1"/>
              <a:t>Github</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43</a:t>
            </a:fld>
            <a:endParaRPr lang="it-IT" dirty="0"/>
          </a:p>
        </p:txBody>
      </p:sp>
      <p:sp>
        <p:nvSpPr>
          <p:cNvPr id="5" name="Rectángulo 4">
            <a:extLst>
              <a:ext uri="{FF2B5EF4-FFF2-40B4-BE49-F238E27FC236}">
                <a16:creationId xmlns:a16="http://schemas.microsoft.com/office/drawing/2014/main" id="{80E3EEF5-1A81-496C-BC8B-F2FA207ABB1C}"/>
              </a:ext>
            </a:extLst>
          </p:cNvPr>
          <p:cNvSpPr/>
          <p:nvPr/>
        </p:nvSpPr>
        <p:spPr>
          <a:xfrm>
            <a:off x="4521504" y="928839"/>
            <a:ext cx="3203506" cy="307777"/>
          </a:xfrm>
          <a:prstGeom prst="rect">
            <a:avLst/>
          </a:prstGeom>
        </p:spPr>
        <p:txBody>
          <a:bodyPr wrap="none">
            <a:spAutoFit/>
          </a:bodyPr>
          <a:lstStyle/>
          <a:p>
            <a:r>
              <a:rPr lang="es-ES" sz="1400" dirty="0">
                <a:latin typeface="Segoe UI" panose="020B0502040204020203" pitchFamily="34" charset="0"/>
                <a:cs typeface="Segoe UI" panose="020B0502040204020203" pitchFamily="34" charset="0"/>
                <a:hlinkClick r:id="rId2"/>
              </a:rPr>
              <a:t>https://github.com/hrbrmstr/webhose</a:t>
            </a:r>
            <a:endParaRPr lang="es-ES" sz="1400" dirty="0">
              <a:latin typeface="Segoe UI" panose="020B0502040204020203" pitchFamily="34" charset="0"/>
              <a:cs typeface="Segoe UI" panose="020B0502040204020203" pitchFamily="34" charset="0"/>
            </a:endParaRPr>
          </a:p>
        </p:txBody>
      </p:sp>
      <p:pic>
        <p:nvPicPr>
          <p:cNvPr id="6" name="Imagen 5">
            <a:extLst>
              <a:ext uri="{FF2B5EF4-FFF2-40B4-BE49-F238E27FC236}">
                <a16:creationId xmlns:a16="http://schemas.microsoft.com/office/drawing/2014/main" id="{7A1A7121-05E4-46B0-877B-BA8FBFB9FF77}"/>
              </a:ext>
            </a:extLst>
          </p:cNvPr>
          <p:cNvPicPr>
            <a:picLocks noChangeAspect="1"/>
          </p:cNvPicPr>
          <p:nvPr/>
        </p:nvPicPr>
        <p:blipFill rotWithShape="1">
          <a:blip r:embed="rId3"/>
          <a:srcRect t="4562"/>
          <a:stretch/>
        </p:blipFill>
        <p:spPr>
          <a:xfrm>
            <a:off x="554182" y="836640"/>
            <a:ext cx="11083636" cy="5637482"/>
          </a:xfrm>
          <a:prstGeom prst="rect">
            <a:avLst/>
          </a:prstGeom>
        </p:spPr>
      </p:pic>
      <p:sp>
        <p:nvSpPr>
          <p:cNvPr id="9" name="Flecha: a la derecha 8">
            <a:extLst>
              <a:ext uri="{FF2B5EF4-FFF2-40B4-BE49-F238E27FC236}">
                <a16:creationId xmlns:a16="http://schemas.microsoft.com/office/drawing/2014/main" id="{87268821-9418-44E6-B47B-3A0F07E0F47A}"/>
              </a:ext>
            </a:extLst>
          </p:cNvPr>
          <p:cNvSpPr/>
          <p:nvPr/>
        </p:nvSpPr>
        <p:spPr bwMode="auto">
          <a:xfrm rot="16200000">
            <a:off x="4907835" y="3969075"/>
            <a:ext cx="720100" cy="504070"/>
          </a:xfrm>
          <a:prstGeom prst="right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
        <p:nvSpPr>
          <p:cNvPr id="12" name="Rectángulo 11">
            <a:extLst>
              <a:ext uri="{FF2B5EF4-FFF2-40B4-BE49-F238E27FC236}">
                <a16:creationId xmlns:a16="http://schemas.microsoft.com/office/drawing/2014/main" id="{1E00DD96-C76E-4759-B1F8-DC1DA3DC95EE}"/>
              </a:ext>
            </a:extLst>
          </p:cNvPr>
          <p:cNvSpPr/>
          <p:nvPr/>
        </p:nvSpPr>
        <p:spPr>
          <a:xfrm>
            <a:off x="3679724" y="4802660"/>
            <a:ext cx="3176322" cy="917495"/>
          </a:xfrm>
          <a:prstGeom prst="rect">
            <a:avLst/>
          </a:prstGeom>
          <a:solidFill>
            <a:schemeClr val="accent1">
              <a:lumMod val="20000"/>
              <a:lumOff val="80000"/>
            </a:schemeClr>
          </a:solidFill>
          <a:ln>
            <a:solidFill>
              <a:schemeClr val="bg1"/>
            </a:solidFill>
          </a:ln>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Esta función de la librería nos permite armar nuestro </a:t>
            </a:r>
            <a:r>
              <a:rPr lang="es-ES" sz="1600" dirty="0" err="1">
                <a:solidFill>
                  <a:schemeClr val="accent1">
                    <a:lumMod val="50000"/>
                  </a:schemeClr>
                </a:solidFill>
                <a:latin typeface="Segoe UI" panose="020B0502040204020203" pitchFamily="34" charset="0"/>
                <a:cs typeface="Segoe UI" panose="020B0502040204020203" pitchFamily="34" charset="0"/>
              </a:rPr>
              <a:t>request</a:t>
            </a:r>
            <a:r>
              <a:rPr lang="es-ES" sz="1600" dirty="0">
                <a:solidFill>
                  <a:schemeClr val="accent1">
                    <a:lumMod val="50000"/>
                  </a:schemeClr>
                </a:solidFill>
                <a:latin typeface="Segoe UI" panose="020B0502040204020203" pitchFamily="34" charset="0"/>
                <a:cs typeface="Segoe UI" panose="020B0502040204020203" pitchFamily="34" charset="0"/>
              </a:rPr>
              <a:t> de forma mas sencilla</a:t>
            </a:r>
          </a:p>
        </p:txBody>
      </p:sp>
    </p:spTree>
    <p:extLst>
      <p:ext uri="{BB962C8B-B14F-4D97-AF65-F5344CB8AC3E}">
        <p14:creationId xmlns:p14="http://schemas.microsoft.com/office/powerpoint/2010/main" val="3760943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Primer ejercicio: descarga de artículos de prensa</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44</a:t>
            </a:fld>
            <a:endParaRPr lang="it-IT" dirty="0"/>
          </a:p>
        </p:txBody>
      </p:sp>
      <p:sp>
        <p:nvSpPr>
          <p:cNvPr id="5" name="Rectángulo 4">
            <a:extLst>
              <a:ext uri="{FF2B5EF4-FFF2-40B4-BE49-F238E27FC236}">
                <a16:creationId xmlns:a16="http://schemas.microsoft.com/office/drawing/2014/main" id="{22FF4EF5-3FEE-4802-825E-D228B2CCEDEA}"/>
              </a:ext>
            </a:extLst>
          </p:cNvPr>
          <p:cNvSpPr/>
          <p:nvPr/>
        </p:nvSpPr>
        <p:spPr>
          <a:xfrm>
            <a:off x="1559370" y="2348852"/>
            <a:ext cx="3176322" cy="2408160"/>
          </a:xfrm>
          <a:prstGeom prst="rect">
            <a:avLst/>
          </a:prstGeom>
          <a:solidFill>
            <a:schemeClr val="accent1"/>
          </a:solidFill>
          <a:ln>
            <a:solidFill>
              <a:schemeClr val="bg1"/>
            </a:solidFill>
          </a:ln>
        </p:spPr>
        <p:txBody>
          <a:bodyPr wrap="square" anchor="ctr">
            <a:spAutoFit/>
          </a:bodyPr>
          <a:lstStyle/>
          <a:p>
            <a:pPr algn="ctr">
              <a:lnSpc>
                <a:spcPct val="115000"/>
              </a:lnSpc>
              <a:spcAft>
                <a:spcPts val="1000"/>
              </a:spcAft>
            </a:pPr>
            <a:r>
              <a:rPr lang="es-ES" sz="1600" dirty="0">
                <a:solidFill>
                  <a:schemeClr val="bg1"/>
                </a:solidFill>
                <a:latin typeface="Segoe UI" panose="020B0502040204020203" pitchFamily="34" charset="0"/>
                <a:cs typeface="Segoe UI" panose="020B0502040204020203" pitchFamily="34" charset="0"/>
              </a:rPr>
              <a:t>Copa América</a:t>
            </a:r>
          </a:p>
          <a:p>
            <a:pPr algn="ctr">
              <a:lnSpc>
                <a:spcPct val="115000"/>
              </a:lnSpc>
              <a:spcAft>
                <a:spcPts val="1000"/>
              </a:spcAft>
            </a:pPr>
            <a:r>
              <a:rPr lang="es-ES" sz="1600" dirty="0" err="1">
                <a:solidFill>
                  <a:schemeClr val="bg1"/>
                </a:solidFill>
                <a:latin typeface="Segoe UI" panose="020B0502040204020203" pitchFamily="34" charset="0"/>
                <a:cs typeface="Segoe UI" panose="020B0502040204020203" pitchFamily="34" charset="0"/>
              </a:rPr>
              <a:t>Jep</a:t>
            </a:r>
            <a:endParaRPr lang="es-ES" sz="1600" dirty="0">
              <a:solidFill>
                <a:schemeClr val="bg1"/>
              </a:solidFill>
              <a:latin typeface="Segoe UI" panose="020B0502040204020203" pitchFamily="34" charset="0"/>
              <a:cs typeface="Segoe UI" panose="020B0502040204020203" pitchFamily="34" charset="0"/>
            </a:endParaRPr>
          </a:p>
          <a:p>
            <a:pPr algn="ctr">
              <a:lnSpc>
                <a:spcPct val="115000"/>
              </a:lnSpc>
              <a:spcAft>
                <a:spcPts val="1000"/>
              </a:spcAft>
            </a:pPr>
            <a:r>
              <a:rPr lang="es-ES" sz="1600" dirty="0">
                <a:solidFill>
                  <a:schemeClr val="bg1"/>
                </a:solidFill>
                <a:latin typeface="Segoe UI" panose="020B0502040204020203" pitchFamily="34" charset="0"/>
                <a:cs typeface="Segoe UI" panose="020B0502040204020203" pitchFamily="34" charset="0"/>
              </a:rPr>
              <a:t>Elecciones locales</a:t>
            </a:r>
          </a:p>
          <a:p>
            <a:pPr algn="ctr">
              <a:lnSpc>
                <a:spcPct val="115000"/>
              </a:lnSpc>
              <a:spcAft>
                <a:spcPts val="1000"/>
              </a:spcAft>
            </a:pPr>
            <a:r>
              <a:rPr lang="es-ES" sz="1600" dirty="0">
                <a:solidFill>
                  <a:schemeClr val="bg1"/>
                </a:solidFill>
                <a:latin typeface="Segoe UI" panose="020B0502040204020203" pitchFamily="34" charset="0"/>
                <a:cs typeface="Segoe UI" panose="020B0502040204020203" pitchFamily="34" charset="0"/>
              </a:rPr>
              <a:t>Economía</a:t>
            </a:r>
          </a:p>
          <a:p>
            <a:pPr algn="ctr">
              <a:lnSpc>
                <a:spcPct val="115000"/>
              </a:lnSpc>
              <a:spcAft>
                <a:spcPts val="1000"/>
              </a:spcAft>
            </a:pPr>
            <a:r>
              <a:rPr lang="es-ES" sz="1600" dirty="0">
                <a:solidFill>
                  <a:schemeClr val="bg1"/>
                </a:solidFill>
                <a:latin typeface="Segoe UI" panose="020B0502040204020203" pitchFamily="34" charset="0"/>
                <a:cs typeface="Segoe UI" panose="020B0502040204020203" pitchFamily="34" charset="0"/>
              </a:rPr>
              <a:t>Huawei</a:t>
            </a:r>
          </a:p>
          <a:p>
            <a:pPr algn="ctr">
              <a:lnSpc>
                <a:spcPct val="115000"/>
              </a:lnSpc>
              <a:spcAft>
                <a:spcPts val="1000"/>
              </a:spcAft>
            </a:pPr>
            <a:r>
              <a:rPr lang="es-ES" sz="1600" dirty="0">
                <a:solidFill>
                  <a:schemeClr val="bg1"/>
                </a:solidFill>
                <a:latin typeface="Segoe UI" panose="020B0502040204020203" pitchFamily="34" charset="0"/>
                <a:cs typeface="Segoe UI" panose="020B0502040204020203" pitchFamily="34" charset="0"/>
              </a:rPr>
              <a:t>Educación</a:t>
            </a:r>
          </a:p>
        </p:txBody>
      </p:sp>
      <p:sp>
        <p:nvSpPr>
          <p:cNvPr id="6" name="Rectángulo 5">
            <a:extLst>
              <a:ext uri="{FF2B5EF4-FFF2-40B4-BE49-F238E27FC236}">
                <a16:creationId xmlns:a16="http://schemas.microsoft.com/office/drawing/2014/main" id="{9D5ADA42-C81B-42BE-A8DE-8CA78F655432}"/>
              </a:ext>
            </a:extLst>
          </p:cNvPr>
          <p:cNvSpPr/>
          <p:nvPr/>
        </p:nvSpPr>
        <p:spPr>
          <a:xfrm>
            <a:off x="6888110" y="2682790"/>
            <a:ext cx="3176322" cy="1740285"/>
          </a:xfrm>
          <a:prstGeom prst="rect">
            <a:avLst/>
          </a:prstGeom>
          <a:solidFill>
            <a:schemeClr val="accent1">
              <a:lumMod val="20000"/>
              <a:lumOff val="80000"/>
            </a:schemeClr>
          </a:solidFill>
          <a:ln>
            <a:solidFill>
              <a:schemeClr val="bg1"/>
            </a:solidFill>
          </a:ln>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1) Divídanse en grupos y escojan un tema.</a:t>
            </a:r>
          </a:p>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3) Armen el </a:t>
            </a:r>
            <a:r>
              <a:rPr lang="es-ES" sz="1600" dirty="0" err="1">
                <a:solidFill>
                  <a:schemeClr val="accent1">
                    <a:lumMod val="50000"/>
                  </a:schemeClr>
                </a:solidFill>
                <a:latin typeface="Segoe UI" panose="020B0502040204020203" pitchFamily="34" charset="0"/>
                <a:cs typeface="Segoe UI" panose="020B0502040204020203" pitchFamily="34" charset="0"/>
              </a:rPr>
              <a:t>request</a:t>
            </a:r>
            <a:r>
              <a:rPr lang="es-ES" sz="1600" dirty="0">
                <a:solidFill>
                  <a:schemeClr val="accent1">
                    <a:lumMod val="50000"/>
                  </a:schemeClr>
                </a:solidFill>
                <a:latin typeface="Segoe UI" panose="020B0502040204020203" pitchFamily="34" charset="0"/>
                <a:cs typeface="Segoe UI" panose="020B0502040204020203" pitchFamily="34" charset="0"/>
              </a:rPr>
              <a:t> con bucle de paginación</a:t>
            </a:r>
          </a:p>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4) Efectúen la descarga</a:t>
            </a:r>
          </a:p>
        </p:txBody>
      </p:sp>
    </p:spTree>
    <p:extLst>
      <p:ext uri="{BB962C8B-B14F-4D97-AF65-F5344CB8AC3E}">
        <p14:creationId xmlns:p14="http://schemas.microsoft.com/office/powerpoint/2010/main" val="4118424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24">
            <a:extLst>
              <a:ext uri="{FF2B5EF4-FFF2-40B4-BE49-F238E27FC236}">
                <a16:creationId xmlns:a16="http://schemas.microsoft.com/office/drawing/2014/main" id="{20F819A8-8A94-461B-86F9-C47A5A6D3B52}"/>
              </a:ext>
            </a:extLst>
          </p:cNvPr>
          <p:cNvSpPr>
            <a:spLocks noGrp="1"/>
          </p:cNvSpPr>
          <p:nvPr>
            <p:ph type="title"/>
          </p:nvPr>
        </p:nvSpPr>
        <p:spPr/>
        <p:txBody>
          <a:bodyPr/>
          <a:lstStyle/>
          <a:p>
            <a:r>
              <a:rPr lang="es-CO" dirty="0"/>
              <a:t>Trabajar con Big data en R:</a:t>
            </a:r>
            <a:br>
              <a:rPr lang="es-CO" dirty="0"/>
            </a:br>
            <a:r>
              <a:rPr lang="es-CO" dirty="0" err="1"/>
              <a:t>data.table</a:t>
            </a:r>
            <a:endParaRPr lang="es-CO" dirty="0"/>
          </a:p>
        </p:txBody>
      </p:sp>
      <p:pic>
        <p:nvPicPr>
          <p:cNvPr id="4" name="Marcador de posición de imagen 3">
            <a:extLst>
              <a:ext uri="{FF2B5EF4-FFF2-40B4-BE49-F238E27FC236}">
                <a16:creationId xmlns:a16="http://schemas.microsoft.com/office/drawing/2014/main" id="{1F6FF771-799E-4BC0-8547-59E160E628EE}"/>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5354" r="25354"/>
          <a:stretch>
            <a:fillRect/>
          </a:stretch>
        </p:blipFill>
        <p:spPr/>
      </p:pic>
    </p:spTree>
    <p:extLst>
      <p:ext uri="{BB962C8B-B14F-4D97-AF65-F5344CB8AC3E}">
        <p14:creationId xmlns:p14="http://schemas.microsoft.com/office/powerpoint/2010/main" val="2929461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b="1" dirty="0"/>
              <a:t>Trabajar con </a:t>
            </a:r>
            <a:r>
              <a:rPr lang="es-CO" b="1" dirty="0" err="1"/>
              <a:t>text</a:t>
            </a:r>
            <a:r>
              <a:rPr lang="es-CO" b="1" dirty="0"/>
              <a:t> </a:t>
            </a:r>
            <a:r>
              <a:rPr lang="es-CO" b="1" dirty="0" err="1"/>
              <a:t>mining</a:t>
            </a:r>
            <a:r>
              <a:rPr lang="es-CO" b="1" dirty="0"/>
              <a:t>, una tarea </a:t>
            </a:r>
            <a:r>
              <a:rPr lang="es-CO" b="1" dirty="0" err="1"/>
              <a:t>multiskills</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46</a:t>
            </a:fld>
            <a:endParaRPr lang="it-IT" dirty="0"/>
          </a:p>
        </p:txBody>
      </p:sp>
      <p:sp>
        <p:nvSpPr>
          <p:cNvPr id="13" name="Rectángulo 12">
            <a:extLst>
              <a:ext uri="{FF2B5EF4-FFF2-40B4-BE49-F238E27FC236}">
                <a16:creationId xmlns:a16="http://schemas.microsoft.com/office/drawing/2014/main" id="{6D7AC30F-CEAE-4C63-B020-427BCA5F2AA9}"/>
              </a:ext>
            </a:extLst>
          </p:cNvPr>
          <p:cNvSpPr/>
          <p:nvPr/>
        </p:nvSpPr>
        <p:spPr>
          <a:xfrm>
            <a:off x="6351035" y="2493203"/>
            <a:ext cx="2232310" cy="351186"/>
          </a:xfrm>
          <a:prstGeom prst="rect">
            <a:avLst/>
          </a:prstGeom>
          <a:solidFill>
            <a:schemeClr val="accent1"/>
          </a:solidFill>
        </p:spPr>
        <p:txBody>
          <a:bodyPr wrap="square" anchor="ctr">
            <a:spAutoFit/>
          </a:bodyPr>
          <a:lstStyle/>
          <a:p>
            <a:pPr algn="ctr">
              <a:lnSpc>
                <a:spcPct val="115000"/>
              </a:lnSpc>
              <a:spcAft>
                <a:spcPts val="1000"/>
              </a:spcAft>
            </a:pPr>
            <a:r>
              <a:rPr lang="es-ES" sz="1600" b="1" dirty="0">
                <a:solidFill>
                  <a:schemeClr val="bg1"/>
                </a:solidFill>
                <a:latin typeface="Segoe UI" panose="020B0502040204020203" pitchFamily="34" charset="0"/>
                <a:cs typeface="Segoe UI" panose="020B0502040204020203" pitchFamily="34" charset="0"/>
              </a:rPr>
              <a:t>BIG DATA</a:t>
            </a:r>
          </a:p>
        </p:txBody>
      </p:sp>
      <p:sp>
        <p:nvSpPr>
          <p:cNvPr id="17" name="Rectángulo 16">
            <a:extLst>
              <a:ext uri="{FF2B5EF4-FFF2-40B4-BE49-F238E27FC236}">
                <a16:creationId xmlns:a16="http://schemas.microsoft.com/office/drawing/2014/main" id="{58466BC4-A9F9-4318-B409-C4C5B2186494}"/>
              </a:ext>
            </a:extLst>
          </p:cNvPr>
          <p:cNvSpPr/>
          <p:nvPr/>
        </p:nvSpPr>
        <p:spPr>
          <a:xfrm>
            <a:off x="6347116" y="3380552"/>
            <a:ext cx="2232309" cy="2616422"/>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La facilidad de almacenamiento, la masificación de experiencias, la complejidad de los fenómenos monitoreados estan produciendo enormes cantidades de datos</a:t>
            </a:r>
          </a:p>
        </p:txBody>
      </p:sp>
      <p:sp>
        <p:nvSpPr>
          <p:cNvPr id="19" name="Rectángulo 18">
            <a:extLst>
              <a:ext uri="{FF2B5EF4-FFF2-40B4-BE49-F238E27FC236}">
                <a16:creationId xmlns:a16="http://schemas.microsoft.com/office/drawing/2014/main" id="{19BCBE50-BBB3-4DC9-836D-69B39888E1D2}"/>
              </a:ext>
            </a:extLst>
          </p:cNvPr>
          <p:cNvSpPr/>
          <p:nvPr/>
        </p:nvSpPr>
        <p:spPr>
          <a:xfrm>
            <a:off x="3519612" y="2351627"/>
            <a:ext cx="2232310" cy="634341"/>
          </a:xfrm>
          <a:prstGeom prst="rect">
            <a:avLst/>
          </a:prstGeom>
          <a:solidFill>
            <a:schemeClr val="accent1"/>
          </a:solidFill>
        </p:spPr>
        <p:txBody>
          <a:bodyPr wrap="square" anchor="ctr">
            <a:spAutoFit/>
          </a:bodyPr>
          <a:lstStyle/>
          <a:p>
            <a:pPr algn="ctr">
              <a:lnSpc>
                <a:spcPct val="115000"/>
              </a:lnSpc>
              <a:spcAft>
                <a:spcPts val="1000"/>
              </a:spcAft>
            </a:pPr>
            <a:r>
              <a:rPr lang="es-ES" sz="1600" b="1" dirty="0">
                <a:solidFill>
                  <a:schemeClr val="bg1"/>
                </a:solidFill>
                <a:latin typeface="Segoe UI" panose="020B0502040204020203" pitchFamily="34" charset="0"/>
                <a:cs typeface="Segoe UI" panose="020B0502040204020203" pitchFamily="34" charset="0"/>
              </a:rPr>
              <a:t>NUEVOS FORMATOS DE ARCHIVOS</a:t>
            </a:r>
          </a:p>
        </p:txBody>
      </p:sp>
      <p:sp>
        <p:nvSpPr>
          <p:cNvPr id="21" name="Rectángulo 20">
            <a:extLst>
              <a:ext uri="{FF2B5EF4-FFF2-40B4-BE49-F238E27FC236}">
                <a16:creationId xmlns:a16="http://schemas.microsoft.com/office/drawing/2014/main" id="{A3D30365-0B7E-44DA-B5AC-890F61E76C5C}"/>
              </a:ext>
            </a:extLst>
          </p:cNvPr>
          <p:cNvSpPr/>
          <p:nvPr/>
        </p:nvSpPr>
        <p:spPr>
          <a:xfrm>
            <a:off x="3515693" y="3380552"/>
            <a:ext cx="2232309" cy="2899576"/>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Las grandes cantidades de datos, la velocidad requerida para su manipulación y la multiplicidad de accesos a los mismos han generado nuevos formatos de almacenamiento muy distintos a los clásicos</a:t>
            </a:r>
          </a:p>
        </p:txBody>
      </p:sp>
      <p:sp>
        <p:nvSpPr>
          <p:cNvPr id="22" name="Rectángulo 21">
            <a:extLst>
              <a:ext uri="{FF2B5EF4-FFF2-40B4-BE49-F238E27FC236}">
                <a16:creationId xmlns:a16="http://schemas.microsoft.com/office/drawing/2014/main" id="{8014D24A-35B3-4EC4-AED0-79CE59AF620F}"/>
              </a:ext>
            </a:extLst>
          </p:cNvPr>
          <p:cNvSpPr/>
          <p:nvPr/>
        </p:nvSpPr>
        <p:spPr>
          <a:xfrm>
            <a:off x="765343" y="2351627"/>
            <a:ext cx="2232310" cy="634341"/>
          </a:xfrm>
          <a:prstGeom prst="rect">
            <a:avLst/>
          </a:prstGeom>
          <a:solidFill>
            <a:schemeClr val="accent1"/>
          </a:solidFill>
        </p:spPr>
        <p:txBody>
          <a:bodyPr wrap="square" anchor="ctr">
            <a:spAutoFit/>
          </a:bodyPr>
          <a:lstStyle/>
          <a:p>
            <a:pPr algn="ctr">
              <a:lnSpc>
                <a:spcPct val="115000"/>
              </a:lnSpc>
              <a:spcAft>
                <a:spcPts val="1000"/>
              </a:spcAft>
            </a:pPr>
            <a:r>
              <a:rPr lang="es-ES" sz="1600" b="1" dirty="0">
                <a:solidFill>
                  <a:schemeClr val="bg1"/>
                </a:solidFill>
                <a:latin typeface="Segoe UI" panose="020B0502040204020203" pitchFamily="34" charset="0"/>
                <a:cs typeface="Segoe UI" panose="020B0502040204020203" pitchFamily="34" charset="0"/>
              </a:rPr>
              <a:t>NUEVAS FORMAS DE ACCESO</a:t>
            </a:r>
          </a:p>
        </p:txBody>
      </p:sp>
      <p:sp>
        <p:nvSpPr>
          <p:cNvPr id="23" name="Rectángulo 22">
            <a:extLst>
              <a:ext uri="{FF2B5EF4-FFF2-40B4-BE49-F238E27FC236}">
                <a16:creationId xmlns:a16="http://schemas.microsoft.com/office/drawing/2014/main" id="{6CB02996-EB26-4E53-A6BA-22DC99C8E182}"/>
              </a:ext>
            </a:extLst>
          </p:cNvPr>
          <p:cNvSpPr/>
          <p:nvPr/>
        </p:nvSpPr>
        <p:spPr>
          <a:xfrm>
            <a:off x="761424" y="3376737"/>
            <a:ext cx="2232309" cy="2899576"/>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La cantidad y complejidad de los datos requieren formas de acceso lo más directas posibles, es decir que pueden estar en nuestros programas de elaboración sin pasajes intermedios </a:t>
            </a:r>
          </a:p>
        </p:txBody>
      </p:sp>
      <p:pic>
        <p:nvPicPr>
          <p:cNvPr id="6" name="Gráfico 5" descr="Base de datos">
            <a:extLst>
              <a:ext uri="{FF2B5EF4-FFF2-40B4-BE49-F238E27FC236}">
                <a16:creationId xmlns:a16="http://schemas.microsoft.com/office/drawing/2014/main" id="{5A9551E5-0142-4ADE-8E77-B32A001D4C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06070" y="1205731"/>
            <a:ext cx="914400" cy="914400"/>
          </a:xfrm>
          <a:prstGeom prst="rect">
            <a:avLst/>
          </a:prstGeom>
        </p:spPr>
      </p:pic>
      <p:pic>
        <p:nvPicPr>
          <p:cNvPr id="9" name="Gráfico 8" descr="Informática en la nube">
            <a:extLst>
              <a:ext uri="{FF2B5EF4-FFF2-40B4-BE49-F238E27FC236}">
                <a16:creationId xmlns:a16="http://schemas.microsoft.com/office/drawing/2014/main" id="{6CF7954C-8AD2-4696-8807-1E4A8837B1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0378" y="1211868"/>
            <a:ext cx="914400" cy="914400"/>
          </a:xfrm>
          <a:prstGeom prst="rect">
            <a:avLst/>
          </a:prstGeom>
        </p:spPr>
      </p:pic>
      <p:sp>
        <p:nvSpPr>
          <p:cNvPr id="11" name="CuadroTexto 10">
            <a:extLst>
              <a:ext uri="{FF2B5EF4-FFF2-40B4-BE49-F238E27FC236}">
                <a16:creationId xmlns:a16="http://schemas.microsoft.com/office/drawing/2014/main" id="{9289428D-6553-43B5-8D8D-5EFC3B0853EF}"/>
              </a:ext>
            </a:extLst>
          </p:cNvPr>
          <p:cNvSpPr txBox="1"/>
          <p:nvPr/>
        </p:nvSpPr>
        <p:spPr>
          <a:xfrm>
            <a:off x="4032257" y="1351742"/>
            <a:ext cx="1188165" cy="584775"/>
          </a:xfrm>
          <a:prstGeom prst="rect">
            <a:avLst/>
          </a:prstGeom>
          <a:noFill/>
        </p:spPr>
        <p:txBody>
          <a:bodyPr wrap="square" rtlCol="0">
            <a:spAutoFit/>
          </a:bodyPr>
          <a:lstStyle/>
          <a:p>
            <a:pPr algn="ctr"/>
            <a:r>
              <a:rPr lang="it-IT" sz="3200" b="1" dirty="0">
                <a:ln w="28575">
                  <a:solidFill>
                    <a:schemeClr val="accent1"/>
                  </a:solidFill>
                </a:ln>
                <a:solidFill>
                  <a:schemeClr val="accent1"/>
                </a:solidFill>
                <a:latin typeface="Calibri" panose="020F0502020204030204" pitchFamily="34" charset="0"/>
                <a:cs typeface="Calibri" panose="020F0502020204030204" pitchFamily="34" charset="0"/>
              </a:rPr>
              <a:t>JSON</a:t>
            </a:r>
          </a:p>
        </p:txBody>
      </p:sp>
      <p:sp>
        <p:nvSpPr>
          <p:cNvPr id="14" name="Rectángulo 13">
            <a:extLst>
              <a:ext uri="{FF2B5EF4-FFF2-40B4-BE49-F238E27FC236}">
                <a16:creationId xmlns:a16="http://schemas.microsoft.com/office/drawing/2014/main" id="{555C3FA5-A108-412A-816C-94F26C0A5248}"/>
              </a:ext>
            </a:extLst>
          </p:cNvPr>
          <p:cNvSpPr/>
          <p:nvPr/>
        </p:nvSpPr>
        <p:spPr>
          <a:xfrm>
            <a:off x="9178538" y="2351627"/>
            <a:ext cx="2232310" cy="634341"/>
          </a:xfrm>
          <a:prstGeom prst="rect">
            <a:avLst/>
          </a:prstGeom>
          <a:solidFill>
            <a:schemeClr val="accent1"/>
          </a:solidFill>
        </p:spPr>
        <p:txBody>
          <a:bodyPr wrap="square" anchor="ctr">
            <a:spAutoFit/>
          </a:bodyPr>
          <a:lstStyle/>
          <a:p>
            <a:pPr algn="ctr">
              <a:lnSpc>
                <a:spcPct val="115000"/>
              </a:lnSpc>
              <a:spcAft>
                <a:spcPts val="1000"/>
              </a:spcAft>
            </a:pPr>
            <a:r>
              <a:rPr lang="es-ES" sz="1600" b="1" dirty="0">
                <a:solidFill>
                  <a:schemeClr val="bg1"/>
                </a:solidFill>
                <a:latin typeface="Segoe UI" panose="020B0502040204020203" pitchFamily="34" charset="0"/>
                <a:cs typeface="Segoe UI" panose="020B0502040204020203" pitchFamily="34" charset="0"/>
              </a:rPr>
              <a:t>DATOS NO CONVENCIONALES</a:t>
            </a:r>
          </a:p>
        </p:txBody>
      </p:sp>
      <p:sp>
        <p:nvSpPr>
          <p:cNvPr id="15" name="Rectángulo 14">
            <a:extLst>
              <a:ext uri="{FF2B5EF4-FFF2-40B4-BE49-F238E27FC236}">
                <a16:creationId xmlns:a16="http://schemas.microsoft.com/office/drawing/2014/main" id="{1BD0B5FA-C25B-4532-B4F5-808FC5079AF8}"/>
              </a:ext>
            </a:extLst>
          </p:cNvPr>
          <p:cNvSpPr/>
          <p:nvPr/>
        </p:nvSpPr>
        <p:spPr>
          <a:xfrm>
            <a:off x="9178538" y="3376737"/>
            <a:ext cx="2232309" cy="2333267"/>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El dato de texto es un dato cualitativo que tenemos que medir con técnicas cuantitativas. Hay que desarrollar técnicas propias para tratar este tipo de datos</a:t>
            </a:r>
          </a:p>
        </p:txBody>
      </p:sp>
      <p:sp>
        <p:nvSpPr>
          <p:cNvPr id="18" name="CuadroTexto 17">
            <a:extLst>
              <a:ext uri="{FF2B5EF4-FFF2-40B4-BE49-F238E27FC236}">
                <a16:creationId xmlns:a16="http://schemas.microsoft.com/office/drawing/2014/main" id="{05C73308-13C6-49F9-9BEE-B852DB6B73C5}"/>
              </a:ext>
            </a:extLst>
          </p:cNvPr>
          <p:cNvSpPr txBox="1"/>
          <p:nvPr/>
        </p:nvSpPr>
        <p:spPr>
          <a:xfrm>
            <a:off x="9424895" y="1351742"/>
            <a:ext cx="1739593" cy="1077218"/>
          </a:xfrm>
          <a:prstGeom prst="rect">
            <a:avLst/>
          </a:prstGeom>
          <a:noFill/>
        </p:spPr>
        <p:txBody>
          <a:bodyPr wrap="square" rtlCol="0">
            <a:spAutoFit/>
          </a:bodyPr>
          <a:lstStyle/>
          <a:p>
            <a:pPr algn="ctr"/>
            <a:r>
              <a:rPr lang="it-IT" sz="3200" b="1" dirty="0">
                <a:ln w="28575">
                  <a:solidFill>
                    <a:schemeClr val="accent1"/>
                  </a:solidFill>
                </a:ln>
                <a:solidFill>
                  <a:schemeClr val="accent1"/>
                </a:solidFill>
                <a:latin typeface="Calibri" panose="020F0502020204030204" pitchFamily="34" charset="0"/>
                <a:cs typeface="Calibri" panose="020F0502020204030204" pitchFamily="34" charset="0"/>
              </a:rPr>
              <a:t>ABC -&gt; 1</a:t>
            </a:r>
          </a:p>
        </p:txBody>
      </p:sp>
      <p:sp>
        <p:nvSpPr>
          <p:cNvPr id="4" name="Rectángulo 3">
            <a:extLst>
              <a:ext uri="{FF2B5EF4-FFF2-40B4-BE49-F238E27FC236}">
                <a16:creationId xmlns:a16="http://schemas.microsoft.com/office/drawing/2014/main" id="{464683EE-CDFE-468E-8FCB-342C94CBD142}"/>
              </a:ext>
            </a:extLst>
          </p:cNvPr>
          <p:cNvSpPr/>
          <p:nvPr/>
        </p:nvSpPr>
        <p:spPr bwMode="auto">
          <a:xfrm>
            <a:off x="6096000" y="908650"/>
            <a:ext cx="2797395" cy="5616780"/>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a:ln>
                <a:noFill/>
              </a:ln>
              <a:solidFill>
                <a:srgbClr val="505050"/>
              </a:solidFill>
              <a:effectLst/>
              <a:latin typeface="Arial" charset="0"/>
              <a:ea typeface="ＭＳ Ｐゴシック" pitchFamily="84" charset="-128"/>
              <a:cs typeface="Arial" charset="0"/>
            </a:endParaRPr>
          </a:p>
        </p:txBody>
      </p:sp>
    </p:spTree>
    <p:extLst>
      <p:ext uri="{BB962C8B-B14F-4D97-AF65-F5344CB8AC3E}">
        <p14:creationId xmlns:p14="http://schemas.microsoft.com/office/powerpoint/2010/main" val="3885638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dirty="0"/>
              <a:t>Formas para lidiar con Big data en R</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47</a:t>
            </a:fld>
            <a:endParaRPr lang="it-IT" dirty="0"/>
          </a:p>
        </p:txBody>
      </p:sp>
      <p:sp>
        <p:nvSpPr>
          <p:cNvPr id="17" name="Rectángulo 16">
            <a:extLst>
              <a:ext uri="{FF2B5EF4-FFF2-40B4-BE49-F238E27FC236}">
                <a16:creationId xmlns:a16="http://schemas.microsoft.com/office/drawing/2014/main" id="{5B34F40C-95BF-4719-B167-D8A715396367}"/>
              </a:ext>
            </a:extLst>
          </p:cNvPr>
          <p:cNvSpPr/>
          <p:nvPr/>
        </p:nvSpPr>
        <p:spPr>
          <a:xfrm>
            <a:off x="7238763" y="2754465"/>
            <a:ext cx="2971205" cy="702052"/>
          </a:xfrm>
          <a:prstGeom prst="rect">
            <a:avLst/>
          </a:prstGeom>
          <a:solidFill>
            <a:schemeClr val="accent1"/>
          </a:solidFill>
        </p:spPr>
        <p:txBody>
          <a:bodyPr wrap="square" anchor="ctr">
            <a:spAutoFit/>
          </a:bodyPr>
          <a:lstStyle/>
          <a:p>
            <a:pPr algn="ctr">
              <a:lnSpc>
                <a:spcPct val="115000"/>
              </a:lnSpc>
              <a:spcAft>
                <a:spcPts val="1000"/>
              </a:spcAft>
            </a:pPr>
            <a:r>
              <a:rPr lang="es-ES" sz="1800" b="1" dirty="0">
                <a:solidFill>
                  <a:schemeClr val="bg1"/>
                </a:solidFill>
                <a:latin typeface="Segoe UI" panose="020B0502040204020203" pitchFamily="34" charset="0"/>
                <a:cs typeface="Segoe UI" panose="020B0502040204020203" pitchFamily="34" charset="0"/>
              </a:rPr>
              <a:t>SOLUCIONES EXTERNAS</a:t>
            </a:r>
          </a:p>
        </p:txBody>
      </p:sp>
      <p:sp>
        <p:nvSpPr>
          <p:cNvPr id="21" name="Rectángulo 20">
            <a:extLst>
              <a:ext uri="{FF2B5EF4-FFF2-40B4-BE49-F238E27FC236}">
                <a16:creationId xmlns:a16="http://schemas.microsoft.com/office/drawing/2014/main" id="{94706B36-D908-4BAE-B652-25D85B5E5BF7}"/>
              </a:ext>
            </a:extLst>
          </p:cNvPr>
          <p:cNvSpPr/>
          <p:nvPr/>
        </p:nvSpPr>
        <p:spPr>
          <a:xfrm>
            <a:off x="1982034" y="2754465"/>
            <a:ext cx="2971205" cy="702052"/>
          </a:xfrm>
          <a:prstGeom prst="rect">
            <a:avLst/>
          </a:prstGeom>
          <a:solidFill>
            <a:schemeClr val="accent1"/>
          </a:solidFill>
        </p:spPr>
        <p:txBody>
          <a:bodyPr wrap="square" anchor="ctr">
            <a:spAutoFit/>
          </a:bodyPr>
          <a:lstStyle/>
          <a:p>
            <a:pPr algn="ctr">
              <a:lnSpc>
                <a:spcPct val="115000"/>
              </a:lnSpc>
              <a:spcAft>
                <a:spcPts val="1000"/>
              </a:spcAft>
            </a:pPr>
            <a:r>
              <a:rPr lang="es-ES" sz="1800" b="1" dirty="0">
                <a:solidFill>
                  <a:schemeClr val="bg1"/>
                </a:solidFill>
                <a:latin typeface="Segoe UI" panose="020B0502040204020203" pitchFamily="34" charset="0"/>
                <a:cs typeface="Segoe UI" panose="020B0502040204020203" pitchFamily="34" charset="0"/>
              </a:rPr>
              <a:t>SOLUCIONES INTERNAS</a:t>
            </a:r>
          </a:p>
        </p:txBody>
      </p:sp>
      <p:pic>
        <p:nvPicPr>
          <p:cNvPr id="8" name="Gráfico 7" descr="Portátil">
            <a:extLst>
              <a:ext uri="{FF2B5EF4-FFF2-40B4-BE49-F238E27FC236}">
                <a16:creationId xmlns:a16="http://schemas.microsoft.com/office/drawing/2014/main" id="{9D2111EC-DCAF-4992-9BBD-F4993F00C7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10436" y="1811602"/>
            <a:ext cx="914400" cy="914400"/>
          </a:xfrm>
          <a:prstGeom prst="rect">
            <a:avLst/>
          </a:prstGeom>
        </p:spPr>
      </p:pic>
      <p:pic>
        <p:nvPicPr>
          <p:cNvPr id="10" name="Gráfico 9" descr="Internet">
            <a:extLst>
              <a:ext uri="{FF2B5EF4-FFF2-40B4-BE49-F238E27FC236}">
                <a16:creationId xmlns:a16="http://schemas.microsoft.com/office/drawing/2014/main" id="{2176E2F4-DA86-4860-8186-3D33DD7C46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57738" y="1811602"/>
            <a:ext cx="914400" cy="914400"/>
          </a:xfrm>
          <a:prstGeom prst="rect">
            <a:avLst/>
          </a:prstGeom>
        </p:spPr>
      </p:pic>
      <p:sp>
        <p:nvSpPr>
          <p:cNvPr id="27" name="Rectángulo 26">
            <a:extLst>
              <a:ext uri="{FF2B5EF4-FFF2-40B4-BE49-F238E27FC236}">
                <a16:creationId xmlns:a16="http://schemas.microsoft.com/office/drawing/2014/main" id="{6057A3DE-BC5B-4E8E-9EF0-693C13DBA6BE}"/>
              </a:ext>
            </a:extLst>
          </p:cNvPr>
          <p:cNvSpPr/>
          <p:nvPr/>
        </p:nvSpPr>
        <p:spPr>
          <a:xfrm>
            <a:off x="1987593" y="3730428"/>
            <a:ext cx="2971203" cy="2333267"/>
          </a:xfrm>
          <a:prstGeom prst="rect">
            <a:avLst/>
          </a:prstGeom>
          <a:solidFill>
            <a:schemeClr val="accent1">
              <a:lumMod val="20000"/>
              <a:lumOff val="80000"/>
            </a:schemeClr>
          </a:solidFill>
        </p:spPr>
        <p:txBody>
          <a:bodyPr wrap="square" anchor="t">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Son librerías que permiten de trabajar con bases de datos medianamente grandes directamente desde muestra computadora. Los paquetes son </a:t>
            </a:r>
            <a:r>
              <a:rPr lang="es-ES" sz="1600" dirty="0" err="1">
                <a:solidFill>
                  <a:schemeClr val="accent1">
                    <a:lumMod val="50000"/>
                  </a:schemeClr>
                </a:solidFill>
                <a:latin typeface="Segoe UI" panose="020B0502040204020203" pitchFamily="34" charset="0"/>
                <a:cs typeface="Segoe UI" panose="020B0502040204020203" pitchFamily="34" charset="0"/>
              </a:rPr>
              <a:t>data.table</a:t>
            </a:r>
            <a:r>
              <a:rPr lang="es-ES" sz="1600" dirty="0">
                <a:solidFill>
                  <a:schemeClr val="accent1">
                    <a:lumMod val="50000"/>
                  </a:schemeClr>
                </a:solidFill>
                <a:latin typeface="Segoe UI" panose="020B0502040204020203" pitchFamily="34" charset="0"/>
                <a:cs typeface="Segoe UI" panose="020B0502040204020203" pitchFamily="34" charset="0"/>
              </a:rPr>
              <a:t> y el conjunto de librerías </a:t>
            </a:r>
            <a:r>
              <a:rPr lang="es-ES" sz="1600" dirty="0" err="1">
                <a:solidFill>
                  <a:schemeClr val="accent1">
                    <a:lumMod val="50000"/>
                  </a:schemeClr>
                </a:solidFill>
                <a:latin typeface="Segoe UI" panose="020B0502040204020203" pitchFamily="34" charset="0"/>
                <a:cs typeface="Segoe UI" panose="020B0502040204020203" pitchFamily="34" charset="0"/>
              </a:rPr>
              <a:t>tidyverse</a:t>
            </a:r>
            <a:r>
              <a:rPr lang="es-ES" sz="1600" dirty="0">
                <a:solidFill>
                  <a:schemeClr val="accent1">
                    <a:lumMod val="50000"/>
                  </a:schemeClr>
                </a:solidFill>
                <a:latin typeface="Segoe UI" panose="020B0502040204020203" pitchFamily="34" charset="0"/>
                <a:cs typeface="Segoe UI" panose="020B0502040204020203" pitchFamily="34" charset="0"/>
              </a:rPr>
              <a:t>. </a:t>
            </a:r>
          </a:p>
        </p:txBody>
      </p:sp>
      <p:sp>
        <p:nvSpPr>
          <p:cNvPr id="11" name="Rectángulo 10">
            <a:extLst>
              <a:ext uri="{FF2B5EF4-FFF2-40B4-BE49-F238E27FC236}">
                <a16:creationId xmlns:a16="http://schemas.microsoft.com/office/drawing/2014/main" id="{1ED43F74-C543-4551-BAFC-115CA000C699}"/>
              </a:ext>
            </a:extLst>
          </p:cNvPr>
          <p:cNvSpPr/>
          <p:nvPr/>
        </p:nvSpPr>
        <p:spPr>
          <a:xfrm>
            <a:off x="2388292" y="994559"/>
            <a:ext cx="7469930" cy="634341"/>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El formato </a:t>
            </a:r>
            <a:r>
              <a:rPr lang="es-ES" sz="1600" dirty="0" err="1">
                <a:solidFill>
                  <a:schemeClr val="accent1">
                    <a:lumMod val="50000"/>
                  </a:schemeClr>
                </a:solidFill>
                <a:latin typeface="Segoe UI" panose="020B0502040204020203" pitchFamily="34" charset="0"/>
                <a:cs typeface="Segoe UI" panose="020B0502040204020203" pitchFamily="34" charset="0"/>
              </a:rPr>
              <a:t>data.frame</a:t>
            </a:r>
            <a:r>
              <a:rPr lang="es-ES" sz="1600" dirty="0">
                <a:solidFill>
                  <a:schemeClr val="accent1">
                    <a:lumMod val="50000"/>
                  </a:schemeClr>
                </a:solidFill>
                <a:latin typeface="Segoe UI" panose="020B0502040204020203" pitchFamily="34" charset="0"/>
                <a:cs typeface="Segoe UI" panose="020B0502040204020203" pitchFamily="34" charset="0"/>
              </a:rPr>
              <a:t> y las funciones básicas no son aptas para poder trabajar con bases de datos grandes. Existen dos tipos de soluciones</a:t>
            </a:r>
          </a:p>
        </p:txBody>
      </p:sp>
      <p:sp>
        <p:nvSpPr>
          <p:cNvPr id="29" name="Rectángulo 28">
            <a:extLst>
              <a:ext uri="{FF2B5EF4-FFF2-40B4-BE49-F238E27FC236}">
                <a16:creationId xmlns:a16="http://schemas.microsoft.com/office/drawing/2014/main" id="{4942305D-5513-4322-AD9C-B9B1B8684C2A}"/>
              </a:ext>
            </a:extLst>
          </p:cNvPr>
          <p:cNvSpPr/>
          <p:nvPr/>
        </p:nvSpPr>
        <p:spPr>
          <a:xfrm>
            <a:off x="7238764" y="3730428"/>
            <a:ext cx="2971203" cy="2899576"/>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Son soluciones en la nube como por ejemplo Servidores Cloud o servicios distribuidos como Hadoop/</a:t>
            </a:r>
            <a:r>
              <a:rPr lang="es-ES" sz="1600" dirty="0" err="1">
                <a:solidFill>
                  <a:schemeClr val="accent1">
                    <a:lumMod val="50000"/>
                  </a:schemeClr>
                </a:solidFill>
                <a:latin typeface="Segoe UI" panose="020B0502040204020203" pitchFamily="34" charset="0"/>
                <a:cs typeface="Segoe UI" panose="020B0502040204020203" pitchFamily="34" charset="0"/>
              </a:rPr>
              <a:t>Spark</a:t>
            </a:r>
            <a:r>
              <a:rPr lang="es-ES" sz="1600" dirty="0">
                <a:solidFill>
                  <a:schemeClr val="accent1">
                    <a:lumMod val="50000"/>
                  </a:schemeClr>
                </a:solidFill>
                <a:latin typeface="Segoe UI" panose="020B0502040204020203" pitchFamily="34" charset="0"/>
                <a:cs typeface="Segoe UI" panose="020B0502040204020203" pitchFamily="34" charset="0"/>
              </a:rPr>
              <a:t>. Permiten de trabajar con bases de datos enormes y son servicios a los cuales se puede acceder desde R por medio de paquetes que dialogan con estos servicios web</a:t>
            </a:r>
          </a:p>
        </p:txBody>
      </p:sp>
    </p:spTree>
    <p:extLst>
      <p:ext uri="{BB962C8B-B14F-4D97-AF65-F5344CB8AC3E}">
        <p14:creationId xmlns:p14="http://schemas.microsoft.com/office/powerpoint/2010/main" val="1392399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dirty="0" err="1"/>
              <a:t>Data.table</a:t>
            </a:r>
            <a:r>
              <a:rPr lang="es-CO" dirty="0"/>
              <a:t> vs </a:t>
            </a:r>
            <a:r>
              <a:rPr lang="es-CO" dirty="0" err="1"/>
              <a:t>tidyverse</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48</a:t>
            </a:fld>
            <a:endParaRPr lang="it-IT" dirty="0"/>
          </a:p>
        </p:txBody>
      </p:sp>
      <p:sp>
        <p:nvSpPr>
          <p:cNvPr id="17" name="Rectángulo 16">
            <a:extLst>
              <a:ext uri="{FF2B5EF4-FFF2-40B4-BE49-F238E27FC236}">
                <a16:creationId xmlns:a16="http://schemas.microsoft.com/office/drawing/2014/main" id="{5B34F40C-95BF-4719-B167-D8A715396367}"/>
              </a:ext>
            </a:extLst>
          </p:cNvPr>
          <p:cNvSpPr/>
          <p:nvPr/>
        </p:nvSpPr>
        <p:spPr>
          <a:xfrm>
            <a:off x="7238763" y="2348850"/>
            <a:ext cx="2971205" cy="383503"/>
          </a:xfrm>
          <a:prstGeom prst="rect">
            <a:avLst/>
          </a:prstGeom>
          <a:solidFill>
            <a:schemeClr val="accent1"/>
          </a:solidFill>
        </p:spPr>
        <p:txBody>
          <a:bodyPr wrap="square" anchor="ctr">
            <a:spAutoFit/>
          </a:bodyPr>
          <a:lstStyle/>
          <a:p>
            <a:pPr algn="ctr">
              <a:lnSpc>
                <a:spcPct val="115000"/>
              </a:lnSpc>
              <a:spcAft>
                <a:spcPts val="1000"/>
              </a:spcAft>
            </a:pPr>
            <a:r>
              <a:rPr lang="es-ES" sz="1800" b="1" dirty="0">
                <a:solidFill>
                  <a:schemeClr val="bg1"/>
                </a:solidFill>
                <a:latin typeface="Segoe UI" panose="020B0502040204020203" pitchFamily="34" charset="0"/>
                <a:cs typeface="Segoe UI" panose="020B0502040204020203" pitchFamily="34" charset="0"/>
              </a:rPr>
              <a:t>TIDYVERSE</a:t>
            </a:r>
          </a:p>
        </p:txBody>
      </p:sp>
      <p:sp>
        <p:nvSpPr>
          <p:cNvPr id="21" name="Rectángulo 20">
            <a:extLst>
              <a:ext uri="{FF2B5EF4-FFF2-40B4-BE49-F238E27FC236}">
                <a16:creationId xmlns:a16="http://schemas.microsoft.com/office/drawing/2014/main" id="{94706B36-D908-4BAE-B652-25D85B5E5BF7}"/>
              </a:ext>
            </a:extLst>
          </p:cNvPr>
          <p:cNvSpPr/>
          <p:nvPr/>
        </p:nvSpPr>
        <p:spPr>
          <a:xfrm>
            <a:off x="1982034" y="2348850"/>
            <a:ext cx="2971205" cy="383503"/>
          </a:xfrm>
          <a:prstGeom prst="rect">
            <a:avLst/>
          </a:prstGeom>
          <a:solidFill>
            <a:schemeClr val="accent1"/>
          </a:solidFill>
        </p:spPr>
        <p:txBody>
          <a:bodyPr wrap="square" anchor="ctr">
            <a:spAutoFit/>
          </a:bodyPr>
          <a:lstStyle/>
          <a:p>
            <a:pPr algn="ctr">
              <a:lnSpc>
                <a:spcPct val="115000"/>
              </a:lnSpc>
              <a:spcAft>
                <a:spcPts val="1000"/>
              </a:spcAft>
            </a:pPr>
            <a:r>
              <a:rPr lang="es-ES" sz="1800" b="1" dirty="0">
                <a:solidFill>
                  <a:schemeClr val="bg1"/>
                </a:solidFill>
                <a:latin typeface="Segoe UI" panose="020B0502040204020203" pitchFamily="34" charset="0"/>
                <a:cs typeface="Segoe UI" panose="020B0502040204020203" pitchFamily="34" charset="0"/>
              </a:rPr>
              <a:t>DATA.TABLE</a:t>
            </a:r>
          </a:p>
        </p:txBody>
      </p:sp>
      <p:sp>
        <p:nvSpPr>
          <p:cNvPr id="27" name="Rectángulo 26">
            <a:extLst>
              <a:ext uri="{FF2B5EF4-FFF2-40B4-BE49-F238E27FC236}">
                <a16:creationId xmlns:a16="http://schemas.microsoft.com/office/drawing/2014/main" id="{6057A3DE-BC5B-4E8E-9EF0-693C13DBA6BE}"/>
              </a:ext>
            </a:extLst>
          </p:cNvPr>
          <p:cNvSpPr/>
          <p:nvPr/>
        </p:nvSpPr>
        <p:spPr>
          <a:xfrm>
            <a:off x="1987593" y="3053020"/>
            <a:ext cx="2971203" cy="2050113"/>
          </a:xfrm>
          <a:prstGeom prst="rect">
            <a:avLst/>
          </a:prstGeom>
          <a:solidFill>
            <a:schemeClr val="accent1">
              <a:lumMod val="20000"/>
              <a:lumOff val="80000"/>
            </a:schemeClr>
          </a:solidFill>
        </p:spPr>
        <p:txBody>
          <a:bodyPr wrap="square" anchor="t">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La librería </a:t>
            </a:r>
            <a:r>
              <a:rPr lang="es-ES" sz="1600" dirty="0" err="1">
                <a:solidFill>
                  <a:schemeClr val="accent1">
                    <a:lumMod val="50000"/>
                  </a:schemeClr>
                </a:solidFill>
                <a:latin typeface="Segoe UI" panose="020B0502040204020203" pitchFamily="34" charset="0"/>
                <a:cs typeface="Segoe UI" panose="020B0502040204020203" pitchFamily="34" charset="0"/>
              </a:rPr>
              <a:t>data.table</a:t>
            </a:r>
            <a:r>
              <a:rPr lang="es-ES" sz="1600" dirty="0">
                <a:solidFill>
                  <a:schemeClr val="accent1">
                    <a:lumMod val="50000"/>
                  </a:schemeClr>
                </a:solidFill>
                <a:latin typeface="Segoe UI" panose="020B0502040204020203" pitchFamily="34" charset="0"/>
                <a:cs typeface="Segoe UI" panose="020B0502040204020203" pitchFamily="34" charset="0"/>
              </a:rPr>
              <a:t> intenta solucionar el problema de los Big data por medio de un formato de datos nuevos, mas moldeable y flexible que los </a:t>
            </a:r>
            <a:r>
              <a:rPr lang="es-ES" sz="1600" dirty="0" err="1">
                <a:solidFill>
                  <a:schemeClr val="accent1">
                    <a:lumMod val="50000"/>
                  </a:schemeClr>
                </a:solidFill>
                <a:latin typeface="Segoe UI" panose="020B0502040204020203" pitchFamily="34" charset="0"/>
                <a:cs typeface="Segoe UI" panose="020B0502040204020203" pitchFamily="34" charset="0"/>
              </a:rPr>
              <a:t>data.frames</a:t>
            </a:r>
            <a:r>
              <a:rPr lang="es-ES" sz="1600" dirty="0">
                <a:solidFill>
                  <a:schemeClr val="accent1">
                    <a:lumMod val="50000"/>
                  </a:schemeClr>
                </a:solidFill>
                <a:latin typeface="Segoe UI" panose="020B0502040204020203" pitchFamily="34" charset="0"/>
                <a:cs typeface="Segoe UI" panose="020B0502040204020203" pitchFamily="34" charset="0"/>
              </a:rPr>
              <a:t>, inspirado en las </a:t>
            </a:r>
            <a:r>
              <a:rPr lang="es-ES" sz="1600" dirty="0" err="1">
                <a:solidFill>
                  <a:schemeClr val="accent1">
                    <a:lumMod val="50000"/>
                  </a:schemeClr>
                </a:solidFill>
                <a:latin typeface="Segoe UI" panose="020B0502040204020203" pitchFamily="34" charset="0"/>
                <a:cs typeface="Segoe UI" panose="020B0502040204020203" pitchFamily="34" charset="0"/>
              </a:rPr>
              <a:t>query</a:t>
            </a:r>
            <a:r>
              <a:rPr lang="es-ES" sz="1600" dirty="0">
                <a:solidFill>
                  <a:schemeClr val="accent1">
                    <a:lumMod val="50000"/>
                  </a:schemeClr>
                </a:solidFill>
                <a:latin typeface="Segoe UI" panose="020B0502040204020203" pitchFamily="34" charset="0"/>
                <a:cs typeface="Segoe UI" panose="020B0502040204020203" pitchFamily="34" charset="0"/>
              </a:rPr>
              <a:t> SQL</a:t>
            </a:r>
          </a:p>
        </p:txBody>
      </p:sp>
      <p:sp>
        <p:nvSpPr>
          <p:cNvPr id="11" name="Rectángulo 10">
            <a:extLst>
              <a:ext uri="{FF2B5EF4-FFF2-40B4-BE49-F238E27FC236}">
                <a16:creationId xmlns:a16="http://schemas.microsoft.com/office/drawing/2014/main" id="{1ED43F74-C543-4551-BAFC-115CA000C699}"/>
              </a:ext>
            </a:extLst>
          </p:cNvPr>
          <p:cNvSpPr/>
          <p:nvPr/>
        </p:nvSpPr>
        <p:spPr>
          <a:xfrm>
            <a:off x="2388292" y="1146796"/>
            <a:ext cx="7469930" cy="634341"/>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Estos dos paquetes solucionan el problema </a:t>
            </a:r>
            <a:r>
              <a:rPr lang="es-ES" sz="1600" dirty="0" err="1">
                <a:solidFill>
                  <a:schemeClr val="accent1">
                    <a:lumMod val="50000"/>
                  </a:schemeClr>
                </a:solidFill>
                <a:latin typeface="Segoe UI" panose="020B0502040204020203" pitchFamily="34" charset="0"/>
                <a:cs typeface="Segoe UI" panose="020B0502040204020203" pitchFamily="34" charset="0"/>
              </a:rPr>
              <a:t>big</a:t>
            </a:r>
            <a:r>
              <a:rPr lang="es-ES" sz="1600" dirty="0">
                <a:solidFill>
                  <a:schemeClr val="accent1">
                    <a:lumMod val="50000"/>
                  </a:schemeClr>
                </a:solidFill>
                <a:latin typeface="Segoe UI" panose="020B0502040204020203" pitchFamily="34" charset="0"/>
                <a:cs typeface="Segoe UI" panose="020B0502040204020203" pitchFamily="34" charset="0"/>
              </a:rPr>
              <a:t> data por medio de dos estrategias distintas</a:t>
            </a:r>
          </a:p>
        </p:txBody>
      </p:sp>
      <p:sp>
        <p:nvSpPr>
          <p:cNvPr id="29" name="Rectángulo 28">
            <a:extLst>
              <a:ext uri="{FF2B5EF4-FFF2-40B4-BE49-F238E27FC236}">
                <a16:creationId xmlns:a16="http://schemas.microsoft.com/office/drawing/2014/main" id="{4942305D-5513-4322-AD9C-B9B1B8684C2A}"/>
              </a:ext>
            </a:extLst>
          </p:cNvPr>
          <p:cNvSpPr/>
          <p:nvPr/>
        </p:nvSpPr>
        <p:spPr>
          <a:xfrm>
            <a:off x="7238764" y="3053835"/>
            <a:ext cx="2971203" cy="2899576"/>
          </a:xfrm>
          <a:prstGeom prst="rect">
            <a:avLst/>
          </a:prstGeom>
          <a:solidFill>
            <a:schemeClr val="accent1">
              <a:lumMod val="20000"/>
              <a:lumOff val="80000"/>
            </a:schemeClr>
          </a:solidFill>
        </p:spPr>
        <p:txBody>
          <a:bodyPr wrap="square" anchor="t">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Es un conjunto de librerías con una misma filosofía. A pesar de que promueven también un formato nuevo de datos (</a:t>
            </a:r>
            <a:r>
              <a:rPr lang="es-ES" sz="1600" dirty="0" err="1">
                <a:solidFill>
                  <a:schemeClr val="accent1">
                    <a:lumMod val="50000"/>
                  </a:schemeClr>
                </a:solidFill>
                <a:latin typeface="Segoe UI" panose="020B0502040204020203" pitchFamily="34" charset="0"/>
                <a:cs typeface="Segoe UI" panose="020B0502040204020203" pitchFamily="34" charset="0"/>
              </a:rPr>
              <a:t>tibble</a:t>
            </a:r>
            <a:r>
              <a:rPr lang="es-ES" sz="1600" dirty="0">
                <a:solidFill>
                  <a:schemeClr val="accent1">
                    <a:lumMod val="50000"/>
                  </a:schemeClr>
                </a:solidFill>
                <a:latin typeface="Segoe UI" panose="020B0502040204020203" pitchFamily="34" charset="0"/>
                <a:cs typeface="Segoe UI" panose="020B0502040204020203" pitchFamily="34" charset="0"/>
              </a:rPr>
              <a:t>) se basan en trabajar con </a:t>
            </a:r>
            <a:r>
              <a:rPr lang="es-ES" sz="1600" dirty="0" err="1">
                <a:solidFill>
                  <a:schemeClr val="accent1">
                    <a:lumMod val="50000"/>
                  </a:schemeClr>
                </a:solidFill>
                <a:latin typeface="Segoe UI" panose="020B0502040204020203" pitchFamily="34" charset="0"/>
                <a:cs typeface="Segoe UI" panose="020B0502040204020203" pitchFamily="34" charset="0"/>
              </a:rPr>
              <a:t>big</a:t>
            </a:r>
            <a:r>
              <a:rPr lang="es-ES" sz="1600" dirty="0">
                <a:solidFill>
                  <a:schemeClr val="accent1">
                    <a:lumMod val="50000"/>
                  </a:schemeClr>
                </a:solidFill>
                <a:latin typeface="Segoe UI" panose="020B0502040204020203" pitchFamily="34" charset="0"/>
                <a:cs typeface="Segoe UI" panose="020B0502040204020203" pitchFamily="34" charset="0"/>
              </a:rPr>
              <a:t> data por medio de funciones agiles y de fácil comprensión. Otra característica es que utilizan operadores pipe (%&gt;%).</a:t>
            </a:r>
          </a:p>
        </p:txBody>
      </p:sp>
    </p:spTree>
    <p:extLst>
      <p:ext uri="{BB962C8B-B14F-4D97-AF65-F5344CB8AC3E}">
        <p14:creationId xmlns:p14="http://schemas.microsoft.com/office/powerpoint/2010/main" val="1000758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A049E3-C266-4CE9-9D4B-2E55C6DE9091}"/>
              </a:ext>
            </a:extLst>
          </p:cNvPr>
          <p:cNvSpPr>
            <a:spLocks noGrp="1"/>
          </p:cNvSpPr>
          <p:nvPr>
            <p:ph type="title"/>
          </p:nvPr>
        </p:nvSpPr>
        <p:spPr/>
        <p:txBody>
          <a:bodyPr/>
          <a:lstStyle/>
          <a:p>
            <a:r>
              <a:rPr lang="es-CO" dirty="0"/>
              <a:t>El paquete </a:t>
            </a:r>
            <a:r>
              <a:rPr lang="es-CO" dirty="0" err="1"/>
              <a:t>data.table</a:t>
            </a:r>
            <a:endParaRPr lang="it-IT" dirty="0"/>
          </a:p>
        </p:txBody>
      </p:sp>
      <p:sp>
        <p:nvSpPr>
          <p:cNvPr id="4" name="Rectángulo 3">
            <a:extLst>
              <a:ext uri="{FF2B5EF4-FFF2-40B4-BE49-F238E27FC236}">
                <a16:creationId xmlns:a16="http://schemas.microsoft.com/office/drawing/2014/main" id="{B20D681F-822E-4583-8A6B-EAFC8A162A16}"/>
              </a:ext>
            </a:extLst>
          </p:cNvPr>
          <p:cNvSpPr/>
          <p:nvPr/>
        </p:nvSpPr>
        <p:spPr>
          <a:xfrm>
            <a:off x="7907144" y="2664529"/>
            <a:ext cx="2917209" cy="769441"/>
          </a:xfrm>
          <a:prstGeom prst="rect">
            <a:avLst/>
          </a:prstGeom>
        </p:spPr>
        <p:txBody>
          <a:bodyPr wrap="none">
            <a:spAutoFit/>
          </a:bodyPr>
          <a:lstStyle/>
          <a:p>
            <a:r>
              <a:rPr lang="es-CO" sz="4400" b="1" dirty="0">
                <a:solidFill>
                  <a:schemeClr val="accent1">
                    <a:lumMod val="75000"/>
                  </a:schemeClr>
                </a:solidFill>
                <a:latin typeface="Segoe UI" panose="020B0502040204020203" pitchFamily="34" charset="0"/>
                <a:cs typeface="Segoe UI" panose="020B0502040204020203" pitchFamily="34" charset="0"/>
              </a:rPr>
              <a:t>DT[i, j, </a:t>
            </a:r>
            <a:r>
              <a:rPr lang="es-CO" sz="4400" b="1" dirty="0" err="1">
                <a:solidFill>
                  <a:schemeClr val="accent4">
                    <a:lumMod val="75000"/>
                  </a:schemeClr>
                </a:solidFill>
                <a:latin typeface="Segoe UI" panose="020B0502040204020203" pitchFamily="34" charset="0"/>
                <a:cs typeface="Segoe UI" panose="020B0502040204020203" pitchFamily="34" charset="0"/>
              </a:rPr>
              <a:t>by</a:t>
            </a:r>
            <a:r>
              <a:rPr lang="es-CO" sz="4400" b="1" dirty="0">
                <a:solidFill>
                  <a:schemeClr val="accent1">
                    <a:lumMod val="75000"/>
                  </a:schemeClr>
                </a:solidFill>
                <a:latin typeface="Segoe UI" panose="020B0502040204020203" pitchFamily="34" charset="0"/>
                <a:cs typeface="Segoe UI" panose="020B0502040204020203" pitchFamily="34" charset="0"/>
              </a:rPr>
              <a:t>]</a:t>
            </a:r>
            <a:endParaRPr lang="it-IT" sz="4400" b="1" dirty="0">
              <a:solidFill>
                <a:schemeClr val="accent1">
                  <a:lumMod val="75000"/>
                </a:schemeClr>
              </a:solidFill>
              <a:latin typeface="Segoe UI" panose="020B0502040204020203" pitchFamily="34" charset="0"/>
              <a:cs typeface="Segoe UI" panose="020B0502040204020203" pitchFamily="34" charset="0"/>
            </a:endParaRPr>
          </a:p>
        </p:txBody>
      </p:sp>
      <p:pic>
        <p:nvPicPr>
          <p:cNvPr id="12" name="Imagen 11">
            <a:extLst>
              <a:ext uri="{FF2B5EF4-FFF2-40B4-BE49-F238E27FC236}">
                <a16:creationId xmlns:a16="http://schemas.microsoft.com/office/drawing/2014/main" id="{5C3ACFCC-7C83-4A34-B7F5-2E1FB50BDB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052670"/>
            <a:ext cx="6096000" cy="5805330"/>
          </a:xfrm>
          <a:prstGeom prst="rect">
            <a:avLst/>
          </a:prstGeom>
        </p:spPr>
      </p:pic>
      <p:sp>
        <p:nvSpPr>
          <p:cNvPr id="14" name="Rectángulo 13">
            <a:extLst>
              <a:ext uri="{FF2B5EF4-FFF2-40B4-BE49-F238E27FC236}">
                <a16:creationId xmlns:a16="http://schemas.microsoft.com/office/drawing/2014/main" id="{EE681B97-CC04-467D-BCDA-4473186AA701}"/>
              </a:ext>
            </a:extLst>
          </p:cNvPr>
          <p:cNvSpPr/>
          <p:nvPr/>
        </p:nvSpPr>
        <p:spPr>
          <a:xfrm>
            <a:off x="6744090" y="1412720"/>
            <a:ext cx="5038016" cy="1077218"/>
          </a:xfrm>
          <a:prstGeom prst="rect">
            <a:avLst/>
          </a:prstGeom>
        </p:spPr>
        <p:txBody>
          <a:bodyPr>
            <a:spAutoFit/>
          </a:bodyPr>
          <a:lstStyle/>
          <a:p>
            <a:pPr algn="ctr"/>
            <a:r>
              <a:rPr lang="es-CO" sz="1600" dirty="0">
                <a:solidFill>
                  <a:schemeClr val="accent1">
                    <a:lumMod val="50000"/>
                  </a:schemeClr>
                </a:solidFill>
                <a:latin typeface="Segoe UI" panose="020B0502040204020203" pitchFamily="34" charset="0"/>
                <a:cs typeface="Segoe UI" panose="020B0502040204020203" pitchFamily="34" charset="0"/>
              </a:rPr>
              <a:t>El paquete “</a:t>
            </a:r>
            <a:r>
              <a:rPr lang="es-CO" sz="1600" dirty="0" err="1">
                <a:solidFill>
                  <a:schemeClr val="accent1">
                    <a:lumMod val="50000"/>
                  </a:schemeClr>
                </a:solidFill>
                <a:latin typeface="Segoe UI" panose="020B0502040204020203" pitchFamily="34" charset="0"/>
                <a:cs typeface="Segoe UI" panose="020B0502040204020203" pitchFamily="34" charset="0"/>
              </a:rPr>
              <a:t>data.table</a:t>
            </a:r>
            <a:r>
              <a:rPr lang="es-CO" sz="1600" dirty="0">
                <a:solidFill>
                  <a:schemeClr val="accent1">
                    <a:lumMod val="50000"/>
                  </a:schemeClr>
                </a:solidFill>
                <a:latin typeface="Segoe UI" panose="020B0502040204020203" pitchFamily="34" charset="0"/>
                <a:cs typeface="Segoe UI" panose="020B0502040204020203" pitchFamily="34" charset="0"/>
              </a:rPr>
              <a:t>” fue escrito en el 2008 y propone una forma avanzada de </a:t>
            </a:r>
            <a:r>
              <a:rPr lang="es-CO" sz="1600" dirty="0" err="1">
                <a:solidFill>
                  <a:schemeClr val="accent1">
                    <a:lumMod val="50000"/>
                  </a:schemeClr>
                </a:solidFill>
                <a:latin typeface="Segoe UI" panose="020B0502040204020203" pitchFamily="34" charset="0"/>
                <a:cs typeface="Segoe UI" panose="020B0502040204020203" pitchFamily="34" charset="0"/>
              </a:rPr>
              <a:t>data.frame</a:t>
            </a:r>
            <a:r>
              <a:rPr lang="es-CO" sz="1600" dirty="0">
                <a:solidFill>
                  <a:schemeClr val="accent1">
                    <a:lumMod val="50000"/>
                  </a:schemeClr>
                </a:solidFill>
                <a:latin typeface="Segoe UI" panose="020B0502040204020203" pitchFamily="34" charset="0"/>
                <a:cs typeface="Segoe UI" panose="020B0502040204020203" pitchFamily="34" charset="0"/>
              </a:rPr>
              <a:t> mas flexible, rápida y con menos impacto en cuanto a uso de la RAM</a:t>
            </a:r>
          </a:p>
        </p:txBody>
      </p:sp>
      <p:sp>
        <p:nvSpPr>
          <p:cNvPr id="16" name="Rectángulo 15">
            <a:extLst>
              <a:ext uri="{FF2B5EF4-FFF2-40B4-BE49-F238E27FC236}">
                <a16:creationId xmlns:a16="http://schemas.microsoft.com/office/drawing/2014/main" id="{8B45E418-3F50-4D09-8998-C5F8BA8F3CEE}"/>
              </a:ext>
            </a:extLst>
          </p:cNvPr>
          <p:cNvSpPr/>
          <p:nvPr/>
        </p:nvSpPr>
        <p:spPr>
          <a:xfrm>
            <a:off x="6802634" y="3888096"/>
            <a:ext cx="1381276" cy="338554"/>
          </a:xfrm>
          <a:prstGeom prst="rect">
            <a:avLst/>
          </a:prstGeom>
        </p:spPr>
        <p:txBody>
          <a:bodyPr wrap="none">
            <a:spAutoFit/>
          </a:bodyPr>
          <a:lstStyle/>
          <a:p>
            <a:r>
              <a:rPr lang="en-US" sz="1600" b="1">
                <a:solidFill>
                  <a:schemeClr val="accent1"/>
                </a:solidFill>
                <a:latin typeface="Segoe UI" panose="020B0502040204020203" pitchFamily="34" charset="0"/>
                <a:cs typeface="Segoe UI" panose="020B0502040204020203" pitchFamily="34" charset="0"/>
              </a:rPr>
              <a:t>i &lt;=&gt; where</a:t>
            </a:r>
          </a:p>
        </p:txBody>
      </p:sp>
      <p:sp>
        <p:nvSpPr>
          <p:cNvPr id="17" name="Rectángulo 16">
            <a:extLst>
              <a:ext uri="{FF2B5EF4-FFF2-40B4-BE49-F238E27FC236}">
                <a16:creationId xmlns:a16="http://schemas.microsoft.com/office/drawing/2014/main" id="{F27D81A4-FBA0-439A-AB8A-915E9F457A8B}"/>
              </a:ext>
            </a:extLst>
          </p:cNvPr>
          <p:cNvSpPr/>
          <p:nvPr/>
        </p:nvSpPr>
        <p:spPr>
          <a:xfrm>
            <a:off x="8890544" y="3849837"/>
            <a:ext cx="3114589" cy="738664"/>
          </a:xfrm>
          <a:prstGeom prst="rect">
            <a:avLst/>
          </a:prstGeom>
        </p:spPr>
        <p:txBody>
          <a:bodyPr wrap="square">
            <a:spAutoFit/>
          </a:bodyPr>
          <a:lstStyle/>
          <a:p>
            <a:r>
              <a:rPr lang="es-CO" sz="1400" dirty="0">
                <a:solidFill>
                  <a:schemeClr val="accent1"/>
                </a:solidFill>
                <a:latin typeface="Segoe UI" panose="020B0502040204020203" pitchFamily="34" charset="0"/>
                <a:cs typeface="Segoe UI" panose="020B0502040204020203" pitchFamily="34" charset="0"/>
              </a:rPr>
              <a:t>En este espacio va el indicador de la fila o la condición que hay que aplicar a las filas</a:t>
            </a:r>
          </a:p>
        </p:txBody>
      </p:sp>
      <p:sp>
        <p:nvSpPr>
          <p:cNvPr id="18" name="Rectángulo 17">
            <a:extLst>
              <a:ext uri="{FF2B5EF4-FFF2-40B4-BE49-F238E27FC236}">
                <a16:creationId xmlns:a16="http://schemas.microsoft.com/office/drawing/2014/main" id="{D366FB17-F06C-4BAF-A666-18AB0ECD075B}"/>
              </a:ext>
            </a:extLst>
          </p:cNvPr>
          <p:cNvSpPr/>
          <p:nvPr/>
        </p:nvSpPr>
        <p:spPr>
          <a:xfrm>
            <a:off x="6802634" y="4848277"/>
            <a:ext cx="1338828" cy="338554"/>
          </a:xfrm>
          <a:prstGeom prst="rect">
            <a:avLst/>
          </a:prstGeom>
        </p:spPr>
        <p:txBody>
          <a:bodyPr wrap="none">
            <a:spAutoFit/>
          </a:bodyPr>
          <a:lstStyle/>
          <a:p>
            <a:r>
              <a:rPr lang="en-US" sz="1600" b="1" dirty="0">
                <a:solidFill>
                  <a:schemeClr val="accent1"/>
                </a:solidFill>
                <a:latin typeface="Segoe UI" panose="020B0502040204020203" pitchFamily="34" charset="0"/>
                <a:cs typeface="Segoe UI" panose="020B0502040204020203" pitchFamily="34" charset="0"/>
              </a:rPr>
              <a:t>j &lt;=&gt; select</a:t>
            </a:r>
          </a:p>
        </p:txBody>
      </p:sp>
      <p:sp>
        <p:nvSpPr>
          <p:cNvPr id="19" name="Rectángulo 18">
            <a:extLst>
              <a:ext uri="{FF2B5EF4-FFF2-40B4-BE49-F238E27FC236}">
                <a16:creationId xmlns:a16="http://schemas.microsoft.com/office/drawing/2014/main" id="{F0E17336-E1E2-46F9-B0A8-FD7557E6FBFF}"/>
              </a:ext>
            </a:extLst>
          </p:cNvPr>
          <p:cNvSpPr/>
          <p:nvPr/>
        </p:nvSpPr>
        <p:spPr>
          <a:xfrm>
            <a:off x="8890544" y="4648222"/>
            <a:ext cx="3114589" cy="738664"/>
          </a:xfrm>
          <a:prstGeom prst="rect">
            <a:avLst/>
          </a:prstGeom>
        </p:spPr>
        <p:txBody>
          <a:bodyPr wrap="square">
            <a:spAutoFit/>
          </a:bodyPr>
          <a:lstStyle/>
          <a:p>
            <a:r>
              <a:rPr lang="es-CO" sz="1400" dirty="0">
                <a:solidFill>
                  <a:schemeClr val="accent1"/>
                </a:solidFill>
                <a:latin typeface="Segoe UI" panose="020B0502040204020203" pitchFamily="34" charset="0"/>
                <a:cs typeface="Segoe UI" panose="020B0502040204020203" pitchFamily="34" charset="0"/>
              </a:rPr>
              <a:t>En este espacio va el indicador de la columna o la condición que hay que aplicar a la columnas</a:t>
            </a:r>
          </a:p>
        </p:txBody>
      </p:sp>
      <p:sp>
        <p:nvSpPr>
          <p:cNvPr id="20" name="Rectángulo 19">
            <a:extLst>
              <a:ext uri="{FF2B5EF4-FFF2-40B4-BE49-F238E27FC236}">
                <a16:creationId xmlns:a16="http://schemas.microsoft.com/office/drawing/2014/main" id="{D4E772D9-F913-400B-B861-F1DAF1049A25}"/>
              </a:ext>
            </a:extLst>
          </p:cNvPr>
          <p:cNvSpPr/>
          <p:nvPr/>
        </p:nvSpPr>
        <p:spPr>
          <a:xfrm>
            <a:off x="6802634" y="5669959"/>
            <a:ext cx="1876604" cy="338554"/>
          </a:xfrm>
          <a:prstGeom prst="rect">
            <a:avLst/>
          </a:prstGeom>
        </p:spPr>
        <p:txBody>
          <a:bodyPr wrap="none">
            <a:spAutoFit/>
          </a:bodyPr>
          <a:lstStyle/>
          <a:p>
            <a:r>
              <a:rPr lang="en-US" sz="1600" b="1" dirty="0">
                <a:solidFill>
                  <a:schemeClr val="accent4">
                    <a:lumMod val="75000"/>
                  </a:schemeClr>
                </a:solidFill>
                <a:latin typeface="Segoe UI" panose="020B0502040204020203" pitchFamily="34" charset="0"/>
                <a:cs typeface="Segoe UI" panose="020B0502040204020203" pitchFamily="34" charset="0"/>
              </a:rPr>
              <a:t>by</a:t>
            </a:r>
            <a:r>
              <a:rPr lang="en-US" sz="1600" b="1" dirty="0">
                <a:solidFill>
                  <a:schemeClr val="accent1"/>
                </a:solidFill>
                <a:latin typeface="Segoe UI" panose="020B0502040204020203" pitchFamily="34" charset="0"/>
                <a:cs typeface="Segoe UI" panose="020B0502040204020203" pitchFamily="34" charset="0"/>
              </a:rPr>
              <a:t> &lt;=&gt; </a:t>
            </a:r>
            <a:r>
              <a:rPr lang="en-US" sz="1600" b="1" dirty="0" err="1">
                <a:solidFill>
                  <a:schemeClr val="accent4">
                    <a:lumMod val="75000"/>
                  </a:schemeClr>
                </a:solidFill>
                <a:latin typeface="Segoe UI" panose="020B0502040204020203" pitchFamily="34" charset="0"/>
                <a:cs typeface="Segoe UI" panose="020B0502040204020203" pitchFamily="34" charset="0"/>
              </a:rPr>
              <a:t>group_by</a:t>
            </a:r>
            <a:endParaRPr lang="en-US" sz="1600" b="1" dirty="0">
              <a:solidFill>
                <a:schemeClr val="accent4">
                  <a:lumMod val="75000"/>
                </a:schemeClr>
              </a:solidFill>
              <a:latin typeface="Segoe UI" panose="020B0502040204020203" pitchFamily="34" charset="0"/>
              <a:cs typeface="Segoe UI" panose="020B0502040204020203" pitchFamily="34" charset="0"/>
            </a:endParaRPr>
          </a:p>
        </p:txBody>
      </p:sp>
      <p:sp>
        <p:nvSpPr>
          <p:cNvPr id="21" name="Rectángulo 20">
            <a:extLst>
              <a:ext uri="{FF2B5EF4-FFF2-40B4-BE49-F238E27FC236}">
                <a16:creationId xmlns:a16="http://schemas.microsoft.com/office/drawing/2014/main" id="{5110748F-633F-4FE1-B4B6-DB58A9494E03}"/>
              </a:ext>
            </a:extLst>
          </p:cNvPr>
          <p:cNvSpPr/>
          <p:nvPr/>
        </p:nvSpPr>
        <p:spPr>
          <a:xfrm>
            <a:off x="8890544" y="5609845"/>
            <a:ext cx="3114589" cy="738664"/>
          </a:xfrm>
          <a:prstGeom prst="rect">
            <a:avLst/>
          </a:prstGeom>
        </p:spPr>
        <p:txBody>
          <a:bodyPr wrap="square">
            <a:spAutoFit/>
          </a:bodyPr>
          <a:lstStyle/>
          <a:p>
            <a:r>
              <a:rPr lang="es-CO" sz="1400" dirty="0">
                <a:solidFill>
                  <a:schemeClr val="accent1"/>
                </a:solidFill>
                <a:latin typeface="Segoe UI" panose="020B0502040204020203" pitchFamily="34" charset="0"/>
                <a:cs typeface="Segoe UI" panose="020B0502040204020203" pitchFamily="34" charset="0"/>
              </a:rPr>
              <a:t>En este espacio va la eventual variable según la cual efectuar la agrupación</a:t>
            </a:r>
          </a:p>
        </p:txBody>
      </p:sp>
      <p:sp>
        <p:nvSpPr>
          <p:cNvPr id="15" name="Marcador de número de diapositiva 2">
            <a:extLst>
              <a:ext uri="{FF2B5EF4-FFF2-40B4-BE49-F238E27FC236}">
                <a16:creationId xmlns:a16="http://schemas.microsoft.com/office/drawing/2014/main" id="{BA7D78ED-5516-4DF3-9535-952964B3D51F}"/>
              </a:ext>
            </a:extLst>
          </p:cNvPr>
          <p:cNvSpPr>
            <a:spLocks noGrp="1"/>
          </p:cNvSpPr>
          <p:nvPr>
            <p:ph type="sldNum" sz="quarter" idx="10"/>
          </p:nvPr>
        </p:nvSpPr>
        <p:spPr>
          <a:xfrm>
            <a:off x="220634" y="157940"/>
            <a:ext cx="750277" cy="457200"/>
          </a:xfrm>
        </p:spPr>
        <p:txBody>
          <a:bodyPr/>
          <a:lstStyle/>
          <a:p>
            <a:pPr>
              <a:defRPr/>
            </a:pPr>
            <a:fld id="{5C12A3F3-78C8-448B-9D68-F99593E35AF6}" type="slidenum">
              <a:rPr lang="it-IT" smtClean="0"/>
              <a:pPr>
                <a:defRPr/>
              </a:pPr>
              <a:t>49</a:t>
            </a:fld>
            <a:endParaRPr lang="it-IT" dirty="0"/>
          </a:p>
        </p:txBody>
      </p:sp>
    </p:spTree>
    <p:extLst>
      <p:ext uri="{BB962C8B-B14F-4D97-AF65-F5344CB8AC3E}">
        <p14:creationId xmlns:p14="http://schemas.microsoft.com/office/powerpoint/2010/main" val="1144203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36169C-676C-4E5E-822A-5FF54C729D1A}"/>
              </a:ext>
            </a:extLst>
          </p:cNvPr>
          <p:cNvSpPr>
            <a:spLocks noGrp="1"/>
          </p:cNvSpPr>
          <p:nvPr>
            <p:ph type="title"/>
          </p:nvPr>
        </p:nvSpPr>
        <p:spPr/>
        <p:txBody>
          <a:bodyPr/>
          <a:lstStyle/>
          <a:p>
            <a:r>
              <a:rPr lang="es-CO" dirty="0"/>
              <a:t>Cada minuto en el mundo...</a:t>
            </a:r>
          </a:p>
        </p:txBody>
      </p:sp>
      <p:sp>
        <p:nvSpPr>
          <p:cNvPr id="3" name="Marcador de número de diapositiva 2">
            <a:extLst>
              <a:ext uri="{FF2B5EF4-FFF2-40B4-BE49-F238E27FC236}">
                <a16:creationId xmlns:a16="http://schemas.microsoft.com/office/drawing/2014/main" id="{BF98E8B6-3182-46A5-B550-1F7200CF08D8}"/>
              </a:ext>
            </a:extLst>
          </p:cNvPr>
          <p:cNvSpPr>
            <a:spLocks noGrp="1"/>
          </p:cNvSpPr>
          <p:nvPr>
            <p:ph type="sldNum" sz="quarter" idx="10"/>
          </p:nvPr>
        </p:nvSpPr>
        <p:spPr/>
        <p:txBody>
          <a:bodyPr/>
          <a:lstStyle/>
          <a:p>
            <a:pPr>
              <a:defRPr/>
            </a:pPr>
            <a:fld id="{5C12A3F3-78C8-448B-9D68-F99593E35AF6}" type="slidenum">
              <a:rPr lang="it-IT" smtClean="0"/>
              <a:pPr>
                <a:defRPr/>
              </a:pPr>
              <a:t>5</a:t>
            </a:fld>
            <a:endParaRPr lang="it-IT"/>
          </a:p>
        </p:txBody>
      </p:sp>
      <p:sp>
        <p:nvSpPr>
          <p:cNvPr id="6" name="Rectángulo 5">
            <a:extLst>
              <a:ext uri="{FF2B5EF4-FFF2-40B4-BE49-F238E27FC236}">
                <a16:creationId xmlns:a16="http://schemas.microsoft.com/office/drawing/2014/main" id="{361474A3-77DA-404E-8929-F8BA118B2441}"/>
              </a:ext>
            </a:extLst>
          </p:cNvPr>
          <p:cNvSpPr/>
          <p:nvPr/>
        </p:nvSpPr>
        <p:spPr>
          <a:xfrm>
            <a:off x="9696500" y="6165380"/>
            <a:ext cx="2224277" cy="461665"/>
          </a:xfrm>
          <a:prstGeom prst="rect">
            <a:avLst/>
          </a:prstGeom>
        </p:spPr>
        <p:txBody>
          <a:bodyPr wrap="square">
            <a:spAutoFit/>
          </a:bodyPr>
          <a:lstStyle/>
          <a:p>
            <a:pPr algn="ctr"/>
            <a:r>
              <a:rPr lang="it-IT" dirty="0">
                <a:solidFill>
                  <a:schemeClr val="accent1">
                    <a:lumMod val="75000"/>
                  </a:schemeClr>
                </a:solidFill>
                <a:latin typeface="Segoe UI" panose="020B0502040204020203" pitchFamily="34" charset="0"/>
                <a:cs typeface="Segoe UI" panose="020B0502040204020203" pitchFamily="34" charset="0"/>
              </a:rPr>
              <a:t>https://www.domo.com/learn/data-never-sleeps-6</a:t>
            </a:r>
          </a:p>
        </p:txBody>
      </p:sp>
      <p:pic>
        <p:nvPicPr>
          <p:cNvPr id="7" name="Gráfico 6" descr="Base de datos">
            <a:extLst>
              <a:ext uri="{FF2B5EF4-FFF2-40B4-BE49-F238E27FC236}">
                <a16:creationId xmlns:a16="http://schemas.microsoft.com/office/drawing/2014/main" id="{7D5EB342-5C82-43D7-A2B7-9636B280FA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26155" y="66999"/>
            <a:ext cx="426575" cy="426575"/>
          </a:xfrm>
          <a:prstGeom prst="rect">
            <a:avLst/>
          </a:prstGeom>
        </p:spPr>
      </p:pic>
      <p:pic>
        <p:nvPicPr>
          <p:cNvPr id="8" name="Picture 2" descr="18 domo data never sleeps 6">
            <a:extLst>
              <a:ext uri="{FF2B5EF4-FFF2-40B4-BE49-F238E27FC236}">
                <a16:creationId xmlns:a16="http://schemas.microsoft.com/office/drawing/2014/main" id="{CE4A201B-4211-498A-8BFA-A33A7ECDA0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449" b="23749"/>
          <a:stretch/>
        </p:blipFill>
        <p:spPr bwMode="auto">
          <a:xfrm>
            <a:off x="3299134" y="611906"/>
            <a:ext cx="6152039" cy="6179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151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A049E3-C266-4CE9-9D4B-2E55C6DE9091}"/>
              </a:ext>
            </a:extLst>
          </p:cNvPr>
          <p:cNvSpPr>
            <a:spLocks noGrp="1"/>
          </p:cNvSpPr>
          <p:nvPr>
            <p:ph type="title"/>
          </p:nvPr>
        </p:nvSpPr>
        <p:spPr/>
        <p:txBody>
          <a:bodyPr/>
          <a:lstStyle/>
          <a:p>
            <a:r>
              <a:rPr lang="es-CO" dirty="0"/>
              <a:t>Data table</a:t>
            </a:r>
            <a:endParaRPr lang="it-IT" dirty="0"/>
          </a:p>
        </p:txBody>
      </p:sp>
      <p:sp>
        <p:nvSpPr>
          <p:cNvPr id="5" name="Rectángulo 4">
            <a:extLst>
              <a:ext uri="{FF2B5EF4-FFF2-40B4-BE49-F238E27FC236}">
                <a16:creationId xmlns:a16="http://schemas.microsoft.com/office/drawing/2014/main" id="{8ED0B705-FF44-4E3B-B1F4-039B83564D9B}"/>
              </a:ext>
            </a:extLst>
          </p:cNvPr>
          <p:cNvSpPr/>
          <p:nvPr/>
        </p:nvSpPr>
        <p:spPr>
          <a:xfrm>
            <a:off x="4079720" y="3601953"/>
            <a:ext cx="4965205" cy="369332"/>
          </a:xfrm>
          <a:prstGeom prst="rect">
            <a:avLst/>
          </a:prstGeom>
        </p:spPr>
        <p:txBody>
          <a:bodyPr wrap="none">
            <a:spAutoFit/>
          </a:bodyPr>
          <a:lstStyle/>
          <a:p>
            <a:r>
              <a:rPr lang="it-IT" sz="1800" dirty="0" err="1">
                <a:latin typeface="Calibri" panose="020F0502020204030204" pitchFamily="34" charset="0"/>
                <a:cs typeface="Calibri" panose="020F0502020204030204" pitchFamily="34" charset="0"/>
              </a:rPr>
              <a:t>articles.dt</a:t>
            </a:r>
            <a:r>
              <a:rPr lang="it-IT"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published_utc</a:t>
            </a:r>
            <a:r>
              <a:rPr lang="en-US" sz="1800" dirty="0">
                <a:latin typeface="Calibri" panose="020F0502020204030204" pitchFamily="34" charset="0"/>
                <a:cs typeface="Calibri" panose="020F0502020204030204" pitchFamily="34" charset="0"/>
              </a:rPr>
              <a:t> := </a:t>
            </a:r>
            <a:r>
              <a:rPr lang="en-US" sz="1800" dirty="0" err="1">
                <a:latin typeface="Calibri" panose="020F0502020204030204" pitchFamily="34" charset="0"/>
                <a:cs typeface="Calibri" panose="020F0502020204030204" pitchFamily="34" charset="0"/>
              </a:rPr>
              <a:t>ymd_hms</a:t>
            </a:r>
            <a:r>
              <a:rPr lang="en-US" sz="1800" dirty="0">
                <a:latin typeface="Calibri" panose="020F0502020204030204" pitchFamily="34" charset="0"/>
                <a:cs typeface="Calibri" panose="020F0502020204030204" pitchFamily="34" charset="0"/>
              </a:rPr>
              <a:t>(published)</a:t>
            </a:r>
            <a:r>
              <a:rPr lang="it-IT" sz="1800" dirty="0">
                <a:latin typeface="Calibri" panose="020F0502020204030204" pitchFamily="34" charset="0"/>
                <a:cs typeface="Calibri" panose="020F0502020204030204" pitchFamily="34" charset="0"/>
              </a:rPr>
              <a:t>]</a:t>
            </a:r>
          </a:p>
        </p:txBody>
      </p:sp>
      <p:sp>
        <p:nvSpPr>
          <p:cNvPr id="6" name="Rectángulo 5">
            <a:extLst>
              <a:ext uri="{FF2B5EF4-FFF2-40B4-BE49-F238E27FC236}">
                <a16:creationId xmlns:a16="http://schemas.microsoft.com/office/drawing/2014/main" id="{FAD4D19F-BAD1-4961-8F46-00C06B16D67B}"/>
              </a:ext>
            </a:extLst>
          </p:cNvPr>
          <p:cNvSpPr/>
          <p:nvPr/>
        </p:nvSpPr>
        <p:spPr bwMode="auto">
          <a:xfrm>
            <a:off x="1915064" y="3590437"/>
            <a:ext cx="1656230" cy="28453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CO" sz="1600" b="1" i="0" u="none" strike="noStrike" cap="none" normalizeH="0" baseline="0">
                <a:ln>
                  <a:noFill/>
                </a:ln>
                <a:solidFill>
                  <a:schemeClr val="bg1"/>
                </a:solidFill>
                <a:effectLst/>
                <a:latin typeface="Calibri" panose="020F0502020204030204" pitchFamily="34" charset="0"/>
                <a:ea typeface="ＭＳ Ｐゴシック" pitchFamily="84" charset="-128"/>
                <a:cs typeface="Calibri" panose="020F0502020204030204" pitchFamily="34" charset="0"/>
              </a:rPr>
              <a:t>Matriz de datos</a:t>
            </a:r>
          </a:p>
        </p:txBody>
      </p:sp>
      <p:cxnSp>
        <p:nvCxnSpPr>
          <p:cNvPr id="8" name="Conector recto 7">
            <a:extLst>
              <a:ext uri="{FF2B5EF4-FFF2-40B4-BE49-F238E27FC236}">
                <a16:creationId xmlns:a16="http://schemas.microsoft.com/office/drawing/2014/main" id="{F0D8B513-563B-4439-9B65-4A28A0E2CBD1}"/>
              </a:ext>
            </a:extLst>
          </p:cNvPr>
          <p:cNvCxnSpPr>
            <a:cxnSpLocks/>
            <a:stCxn id="5" idx="1"/>
            <a:endCxn id="6" idx="3"/>
          </p:cNvCxnSpPr>
          <p:nvPr/>
        </p:nvCxnSpPr>
        <p:spPr bwMode="auto">
          <a:xfrm flipH="1" flipV="1">
            <a:off x="3571294" y="3732704"/>
            <a:ext cx="508426" cy="53915"/>
          </a:xfrm>
          <a:prstGeom prst="line">
            <a:avLst/>
          </a:prstGeom>
          <a:noFill/>
          <a:ln w="9525" cap="flat" cmpd="sng" algn="ctr">
            <a:solidFill>
              <a:schemeClr val="accent1"/>
            </a:solidFill>
            <a:prstDash val="solid"/>
            <a:round/>
            <a:headEnd type="none" w="med" len="med"/>
            <a:tailEnd type="none" w="med" len="med"/>
          </a:ln>
          <a:effectLst/>
        </p:spPr>
      </p:cxnSp>
      <p:sp>
        <p:nvSpPr>
          <p:cNvPr id="22" name="Rectángulo 21">
            <a:extLst>
              <a:ext uri="{FF2B5EF4-FFF2-40B4-BE49-F238E27FC236}">
                <a16:creationId xmlns:a16="http://schemas.microsoft.com/office/drawing/2014/main" id="{E001C848-8D2C-4D06-88F4-B31978498CAE}"/>
              </a:ext>
            </a:extLst>
          </p:cNvPr>
          <p:cNvSpPr/>
          <p:nvPr/>
        </p:nvSpPr>
        <p:spPr bwMode="auto">
          <a:xfrm>
            <a:off x="3863977" y="4696563"/>
            <a:ext cx="1131227" cy="45824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CO" sz="1600" b="1" i="0" u="none" strike="noStrike" cap="none" normalizeH="0" baseline="0" dirty="0">
                <a:ln>
                  <a:noFill/>
                </a:ln>
                <a:solidFill>
                  <a:schemeClr val="bg1"/>
                </a:solidFill>
                <a:effectLst/>
                <a:latin typeface="Calibri" panose="020F0502020204030204" pitchFamily="34" charset="0"/>
                <a:ea typeface="ＭＳ Ｐゴシック" pitchFamily="84" charset="-128"/>
                <a:cs typeface="Calibri" panose="020F0502020204030204" pitchFamily="34" charset="0"/>
              </a:rPr>
              <a:t>Espacio de las filas</a:t>
            </a:r>
          </a:p>
        </p:txBody>
      </p:sp>
      <p:sp>
        <p:nvSpPr>
          <p:cNvPr id="15" name="CuadroTexto 14">
            <a:extLst>
              <a:ext uri="{FF2B5EF4-FFF2-40B4-BE49-F238E27FC236}">
                <a16:creationId xmlns:a16="http://schemas.microsoft.com/office/drawing/2014/main" id="{A35B0697-36E3-4148-8FC5-5936BDA7570F}"/>
              </a:ext>
            </a:extLst>
          </p:cNvPr>
          <p:cNvSpPr txBox="1"/>
          <p:nvPr/>
        </p:nvSpPr>
        <p:spPr>
          <a:xfrm>
            <a:off x="3516017" y="5250370"/>
            <a:ext cx="1774713" cy="646331"/>
          </a:xfrm>
          <a:prstGeom prst="rect">
            <a:avLst/>
          </a:prstGeom>
          <a:noFill/>
        </p:spPr>
        <p:txBody>
          <a:bodyPr wrap="square" rtlCol="0">
            <a:spAutoFit/>
          </a:bodyPr>
          <a:lstStyle/>
          <a:p>
            <a:pPr algn="ctr"/>
            <a:r>
              <a:rPr lang="es-CO" dirty="0">
                <a:latin typeface="Calibri" panose="020F0502020204030204" pitchFamily="34" charset="0"/>
                <a:cs typeface="Calibri" panose="020F0502020204030204" pitchFamily="34" charset="0"/>
              </a:rPr>
              <a:t>Si no se especifica nada la función se aplica a todas las filas</a:t>
            </a:r>
          </a:p>
        </p:txBody>
      </p:sp>
      <p:sp>
        <p:nvSpPr>
          <p:cNvPr id="23" name="Rectángulo 22">
            <a:extLst>
              <a:ext uri="{FF2B5EF4-FFF2-40B4-BE49-F238E27FC236}">
                <a16:creationId xmlns:a16="http://schemas.microsoft.com/office/drawing/2014/main" id="{C390CCAC-C543-4C81-AAD6-2CE3E72A31F2}"/>
              </a:ext>
            </a:extLst>
          </p:cNvPr>
          <p:cNvSpPr/>
          <p:nvPr/>
        </p:nvSpPr>
        <p:spPr bwMode="auto">
          <a:xfrm>
            <a:off x="6695365" y="4698300"/>
            <a:ext cx="1368785" cy="45824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CO" sz="1600" b="1" i="0" u="none" strike="noStrike" cap="none" normalizeH="0" baseline="0" dirty="0">
                <a:ln>
                  <a:noFill/>
                </a:ln>
                <a:solidFill>
                  <a:schemeClr val="bg1"/>
                </a:solidFill>
                <a:effectLst/>
                <a:latin typeface="Calibri" panose="020F0502020204030204" pitchFamily="34" charset="0"/>
                <a:ea typeface="ＭＳ Ｐゴシック" pitchFamily="84" charset="-128"/>
                <a:cs typeface="Calibri" panose="020F0502020204030204" pitchFamily="34" charset="0"/>
              </a:rPr>
              <a:t>Espacio de las columnas</a:t>
            </a:r>
          </a:p>
        </p:txBody>
      </p:sp>
      <p:cxnSp>
        <p:nvCxnSpPr>
          <p:cNvPr id="25" name="Conector recto 24">
            <a:extLst>
              <a:ext uri="{FF2B5EF4-FFF2-40B4-BE49-F238E27FC236}">
                <a16:creationId xmlns:a16="http://schemas.microsoft.com/office/drawing/2014/main" id="{3D656497-7CAA-4CA1-9078-540742AD010D}"/>
              </a:ext>
            </a:extLst>
          </p:cNvPr>
          <p:cNvCxnSpPr>
            <a:cxnSpLocks/>
          </p:cNvCxnSpPr>
          <p:nvPr/>
        </p:nvCxnSpPr>
        <p:spPr bwMode="auto">
          <a:xfrm>
            <a:off x="5146536" y="3971285"/>
            <a:ext cx="3708000" cy="0"/>
          </a:xfrm>
          <a:prstGeom prst="line">
            <a:avLst/>
          </a:prstGeom>
          <a:noFill/>
          <a:ln w="9525" cap="flat" cmpd="sng" algn="ctr">
            <a:solidFill>
              <a:schemeClr val="accent1"/>
            </a:solidFill>
            <a:prstDash val="solid"/>
            <a:round/>
            <a:headEnd type="none" w="med" len="med"/>
            <a:tailEnd type="none" w="med" len="med"/>
          </a:ln>
          <a:effectLst/>
        </p:spPr>
      </p:cxnSp>
      <p:cxnSp>
        <p:nvCxnSpPr>
          <p:cNvPr id="27" name="Conector recto 26">
            <a:extLst>
              <a:ext uri="{FF2B5EF4-FFF2-40B4-BE49-F238E27FC236}">
                <a16:creationId xmlns:a16="http://schemas.microsoft.com/office/drawing/2014/main" id="{890E348F-1038-4441-9DEB-36323D8FFA88}"/>
              </a:ext>
            </a:extLst>
          </p:cNvPr>
          <p:cNvCxnSpPr>
            <a:cxnSpLocks/>
            <a:stCxn id="23" idx="0"/>
          </p:cNvCxnSpPr>
          <p:nvPr/>
        </p:nvCxnSpPr>
        <p:spPr bwMode="auto">
          <a:xfrm flipH="1" flipV="1">
            <a:off x="6911424" y="3999758"/>
            <a:ext cx="468334" cy="698542"/>
          </a:xfrm>
          <a:prstGeom prst="line">
            <a:avLst/>
          </a:prstGeom>
          <a:noFill/>
          <a:ln w="9525" cap="flat" cmpd="sng" algn="ctr">
            <a:solidFill>
              <a:schemeClr val="accent1"/>
            </a:solidFill>
            <a:prstDash val="solid"/>
            <a:round/>
            <a:headEnd type="none" w="med" len="med"/>
            <a:tailEnd type="none" w="med" len="med"/>
          </a:ln>
          <a:effectLst/>
        </p:spPr>
      </p:cxnSp>
      <p:sp>
        <p:nvSpPr>
          <p:cNvPr id="28" name="CuadroTexto 27">
            <a:extLst>
              <a:ext uri="{FF2B5EF4-FFF2-40B4-BE49-F238E27FC236}">
                <a16:creationId xmlns:a16="http://schemas.microsoft.com/office/drawing/2014/main" id="{C8371FD2-5551-4A11-AC6F-A9F57326AEB8}"/>
              </a:ext>
            </a:extLst>
          </p:cNvPr>
          <p:cNvSpPr txBox="1"/>
          <p:nvPr/>
        </p:nvSpPr>
        <p:spPr>
          <a:xfrm>
            <a:off x="6492400" y="5185019"/>
            <a:ext cx="1774713" cy="646331"/>
          </a:xfrm>
          <a:prstGeom prst="rect">
            <a:avLst/>
          </a:prstGeom>
          <a:noFill/>
        </p:spPr>
        <p:txBody>
          <a:bodyPr wrap="square" rtlCol="0">
            <a:spAutoFit/>
          </a:bodyPr>
          <a:lstStyle/>
          <a:p>
            <a:pPr algn="ctr"/>
            <a:r>
              <a:rPr lang="es-CO" dirty="0">
                <a:latin typeface="Calibri" panose="020F0502020204030204" pitchFamily="34" charset="0"/>
                <a:cs typeface="Calibri" panose="020F0502020204030204" pitchFamily="34" charset="0"/>
              </a:rPr>
              <a:t>Aquí va la operación que se ejecuta con las columnas</a:t>
            </a:r>
          </a:p>
        </p:txBody>
      </p:sp>
      <p:sp>
        <p:nvSpPr>
          <p:cNvPr id="30" name="Rectángulo 29">
            <a:extLst>
              <a:ext uri="{FF2B5EF4-FFF2-40B4-BE49-F238E27FC236}">
                <a16:creationId xmlns:a16="http://schemas.microsoft.com/office/drawing/2014/main" id="{528CB70E-9719-49C6-AA63-5261E9C97422}"/>
              </a:ext>
            </a:extLst>
          </p:cNvPr>
          <p:cNvSpPr/>
          <p:nvPr/>
        </p:nvSpPr>
        <p:spPr bwMode="auto">
          <a:xfrm>
            <a:off x="4761422" y="2152069"/>
            <a:ext cx="1368785" cy="458246"/>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CO" sz="1600" b="1" i="0" u="none" strike="noStrike" cap="none" normalizeH="0" baseline="0" dirty="0">
                <a:ln>
                  <a:noFill/>
                </a:ln>
                <a:solidFill>
                  <a:schemeClr val="bg1"/>
                </a:solidFill>
                <a:effectLst/>
                <a:latin typeface="Calibri" panose="020F0502020204030204" pitchFamily="34" charset="0"/>
                <a:ea typeface="ＭＳ Ｐゴシック" pitchFamily="84" charset="-128"/>
                <a:cs typeface="Calibri" panose="020F0502020204030204" pitchFamily="34" charset="0"/>
              </a:rPr>
              <a:t>Nombre de la columna</a:t>
            </a:r>
          </a:p>
        </p:txBody>
      </p:sp>
      <p:cxnSp>
        <p:nvCxnSpPr>
          <p:cNvPr id="32" name="Conector recto 31">
            <a:extLst>
              <a:ext uri="{FF2B5EF4-FFF2-40B4-BE49-F238E27FC236}">
                <a16:creationId xmlns:a16="http://schemas.microsoft.com/office/drawing/2014/main" id="{0406AD50-F488-4A6D-B39B-5212F6380BDA}"/>
              </a:ext>
            </a:extLst>
          </p:cNvPr>
          <p:cNvCxnSpPr>
            <a:cxnSpLocks/>
            <a:stCxn id="30" idx="2"/>
          </p:cNvCxnSpPr>
          <p:nvPr/>
        </p:nvCxnSpPr>
        <p:spPr bwMode="auto">
          <a:xfrm>
            <a:off x="5445815" y="2610315"/>
            <a:ext cx="362145" cy="1079916"/>
          </a:xfrm>
          <a:prstGeom prst="line">
            <a:avLst/>
          </a:prstGeom>
          <a:noFill/>
          <a:ln w="9525" cap="flat" cmpd="sng" algn="ctr">
            <a:solidFill>
              <a:schemeClr val="accent2"/>
            </a:solidFill>
            <a:prstDash val="solid"/>
            <a:round/>
            <a:headEnd type="none" w="med" len="med"/>
            <a:tailEnd type="none" w="med" len="med"/>
          </a:ln>
          <a:effectLst/>
        </p:spPr>
      </p:cxnSp>
      <p:cxnSp>
        <p:nvCxnSpPr>
          <p:cNvPr id="39" name="Conector recto 38">
            <a:extLst>
              <a:ext uri="{FF2B5EF4-FFF2-40B4-BE49-F238E27FC236}">
                <a16:creationId xmlns:a16="http://schemas.microsoft.com/office/drawing/2014/main" id="{85F22CED-F48B-41F4-B937-904907BD6F2E}"/>
              </a:ext>
            </a:extLst>
          </p:cNvPr>
          <p:cNvCxnSpPr>
            <a:cxnSpLocks/>
          </p:cNvCxnSpPr>
          <p:nvPr/>
        </p:nvCxnSpPr>
        <p:spPr bwMode="auto">
          <a:xfrm flipV="1">
            <a:off x="4480306" y="3923128"/>
            <a:ext cx="619173" cy="773435"/>
          </a:xfrm>
          <a:prstGeom prst="line">
            <a:avLst/>
          </a:prstGeom>
          <a:noFill/>
          <a:ln w="9525" cap="flat" cmpd="sng" algn="ctr">
            <a:solidFill>
              <a:schemeClr val="accent1"/>
            </a:solidFill>
            <a:prstDash val="solid"/>
            <a:round/>
            <a:headEnd type="none" w="med" len="med"/>
            <a:tailEnd type="none" w="med" len="med"/>
          </a:ln>
          <a:effectLst/>
        </p:spPr>
      </p:cxnSp>
      <p:sp>
        <p:nvSpPr>
          <p:cNvPr id="44" name="Rectángulo 43">
            <a:extLst>
              <a:ext uri="{FF2B5EF4-FFF2-40B4-BE49-F238E27FC236}">
                <a16:creationId xmlns:a16="http://schemas.microsoft.com/office/drawing/2014/main" id="{0EF2F70D-0132-4742-BBE0-0B97C15701EF}"/>
              </a:ext>
            </a:extLst>
          </p:cNvPr>
          <p:cNvSpPr/>
          <p:nvPr/>
        </p:nvSpPr>
        <p:spPr bwMode="auto">
          <a:xfrm>
            <a:off x="6130207" y="1452491"/>
            <a:ext cx="1368785" cy="458246"/>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s-CO" sz="1600" b="1" dirty="0">
                <a:solidFill>
                  <a:schemeClr val="bg1"/>
                </a:solidFill>
                <a:latin typeface="Calibri" panose="020F0502020204030204" pitchFamily="34" charset="0"/>
                <a:ea typeface="ＭＳ Ｐゴシック" pitchFamily="84" charset="-128"/>
                <a:cs typeface="Calibri" panose="020F0502020204030204" pitchFamily="34" charset="0"/>
              </a:rPr>
              <a:t>Operador de asignación</a:t>
            </a:r>
            <a:endParaRPr kumimoji="0" lang="es-CO" sz="1600" b="1" i="0" u="none" strike="noStrike" cap="none" normalizeH="0" baseline="0" dirty="0">
              <a:ln>
                <a:noFill/>
              </a:ln>
              <a:solidFill>
                <a:schemeClr val="bg1"/>
              </a:solidFill>
              <a:effectLst/>
              <a:latin typeface="Calibri" panose="020F0502020204030204" pitchFamily="34" charset="0"/>
              <a:ea typeface="ＭＳ Ｐゴシック" pitchFamily="84" charset="-128"/>
              <a:cs typeface="Calibri" panose="020F0502020204030204" pitchFamily="34" charset="0"/>
            </a:endParaRPr>
          </a:p>
        </p:txBody>
      </p:sp>
      <p:cxnSp>
        <p:nvCxnSpPr>
          <p:cNvPr id="45" name="Conector recto 44">
            <a:extLst>
              <a:ext uri="{FF2B5EF4-FFF2-40B4-BE49-F238E27FC236}">
                <a16:creationId xmlns:a16="http://schemas.microsoft.com/office/drawing/2014/main" id="{46BA167E-DA4F-4CE9-85C8-C1620E688A7B}"/>
              </a:ext>
            </a:extLst>
          </p:cNvPr>
          <p:cNvCxnSpPr>
            <a:cxnSpLocks/>
            <a:stCxn id="44" idx="2"/>
          </p:cNvCxnSpPr>
          <p:nvPr/>
        </p:nvCxnSpPr>
        <p:spPr bwMode="auto">
          <a:xfrm flipH="1">
            <a:off x="6695365" y="1910737"/>
            <a:ext cx="119235" cy="1701545"/>
          </a:xfrm>
          <a:prstGeom prst="line">
            <a:avLst/>
          </a:prstGeom>
          <a:noFill/>
          <a:ln w="9525" cap="flat" cmpd="sng" algn="ctr">
            <a:solidFill>
              <a:schemeClr val="accent2"/>
            </a:solidFill>
            <a:prstDash val="solid"/>
            <a:round/>
            <a:headEnd type="none" w="med" len="med"/>
            <a:tailEnd type="none" w="med" len="med"/>
          </a:ln>
          <a:effectLst/>
        </p:spPr>
      </p:cxnSp>
      <p:sp>
        <p:nvSpPr>
          <p:cNvPr id="49" name="Rectángulo 48">
            <a:extLst>
              <a:ext uri="{FF2B5EF4-FFF2-40B4-BE49-F238E27FC236}">
                <a16:creationId xmlns:a16="http://schemas.microsoft.com/office/drawing/2014/main" id="{27C255AD-50AE-4498-AB4E-1994754D0845}"/>
              </a:ext>
            </a:extLst>
          </p:cNvPr>
          <p:cNvSpPr/>
          <p:nvPr/>
        </p:nvSpPr>
        <p:spPr bwMode="auto">
          <a:xfrm>
            <a:off x="7910063" y="2233955"/>
            <a:ext cx="1368785" cy="458246"/>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s-CO" sz="1600" b="1" dirty="0">
                <a:solidFill>
                  <a:schemeClr val="bg1"/>
                </a:solidFill>
                <a:latin typeface="Calibri" panose="020F0502020204030204" pitchFamily="34" charset="0"/>
                <a:ea typeface="ＭＳ Ｐゴシック" pitchFamily="84" charset="-128"/>
                <a:cs typeface="Calibri" panose="020F0502020204030204" pitchFamily="34" charset="0"/>
              </a:rPr>
              <a:t>Función</a:t>
            </a:r>
            <a:endParaRPr kumimoji="0" lang="es-CO" sz="1600" b="1" i="0" u="none" strike="noStrike" cap="none" normalizeH="0" baseline="0" dirty="0">
              <a:ln>
                <a:noFill/>
              </a:ln>
              <a:solidFill>
                <a:schemeClr val="bg1"/>
              </a:solidFill>
              <a:effectLst/>
              <a:latin typeface="Calibri" panose="020F0502020204030204" pitchFamily="34" charset="0"/>
              <a:ea typeface="ＭＳ Ｐゴシック" pitchFamily="84" charset="-128"/>
              <a:cs typeface="Calibri" panose="020F0502020204030204" pitchFamily="34" charset="0"/>
            </a:endParaRPr>
          </a:p>
        </p:txBody>
      </p:sp>
      <p:cxnSp>
        <p:nvCxnSpPr>
          <p:cNvPr id="51" name="Conector recto 50">
            <a:extLst>
              <a:ext uri="{FF2B5EF4-FFF2-40B4-BE49-F238E27FC236}">
                <a16:creationId xmlns:a16="http://schemas.microsoft.com/office/drawing/2014/main" id="{65D9DA2B-642C-4FF5-9F36-03CB994B990E}"/>
              </a:ext>
            </a:extLst>
          </p:cNvPr>
          <p:cNvCxnSpPr>
            <a:cxnSpLocks/>
            <a:stCxn id="49" idx="2"/>
          </p:cNvCxnSpPr>
          <p:nvPr/>
        </p:nvCxnSpPr>
        <p:spPr bwMode="auto">
          <a:xfrm flipH="1">
            <a:off x="8064150" y="2692201"/>
            <a:ext cx="530306" cy="898236"/>
          </a:xfrm>
          <a:prstGeom prst="line">
            <a:avLst/>
          </a:prstGeom>
          <a:noFill/>
          <a:ln w="9525" cap="flat" cmpd="sng" algn="ctr">
            <a:solidFill>
              <a:schemeClr val="accent2"/>
            </a:solidFill>
            <a:prstDash val="solid"/>
            <a:round/>
            <a:headEnd type="none" w="med" len="med"/>
            <a:tailEnd type="none" w="med" len="med"/>
          </a:ln>
          <a:effectLst/>
        </p:spPr>
      </p:cxnSp>
      <p:cxnSp>
        <p:nvCxnSpPr>
          <p:cNvPr id="55" name="Conector recto 54">
            <a:extLst>
              <a:ext uri="{FF2B5EF4-FFF2-40B4-BE49-F238E27FC236}">
                <a16:creationId xmlns:a16="http://schemas.microsoft.com/office/drawing/2014/main" id="{9E044941-1BE6-4BF9-8832-1AEEAFB31295}"/>
              </a:ext>
            </a:extLst>
          </p:cNvPr>
          <p:cNvCxnSpPr>
            <a:cxnSpLocks/>
          </p:cNvCxnSpPr>
          <p:nvPr/>
        </p:nvCxnSpPr>
        <p:spPr bwMode="auto">
          <a:xfrm>
            <a:off x="6851838" y="3612282"/>
            <a:ext cx="2016000" cy="0"/>
          </a:xfrm>
          <a:prstGeom prst="line">
            <a:avLst/>
          </a:prstGeom>
          <a:noFill/>
          <a:ln w="9525" cap="flat" cmpd="sng" algn="ctr">
            <a:solidFill>
              <a:schemeClr val="accent2"/>
            </a:solidFill>
            <a:prstDash val="solid"/>
            <a:round/>
            <a:headEnd type="none" w="med" len="med"/>
            <a:tailEnd type="none" w="med" len="med"/>
          </a:ln>
          <a:effectLst/>
        </p:spPr>
      </p:cxnSp>
      <p:sp>
        <p:nvSpPr>
          <p:cNvPr id="26" name="Marcador de número de diapositiva 2">
            <a:extLst>
              <a:ext uri="{FF2B5EF4-FFF2-40B4-BE49-F238E27FC236}">
                <a16:creationId xmlns:a16="http://schemas.microsoft.com/office/drawing/2014/main" id="{349C557A-5A0D-429D-8589-69DB391D003E}"/>
              </a:ext>
            </a:extLst>
          </p:cNvPr>
          <p:cNvSpPr>
            <a:spLocks noGrp="1"/>
          </p:cNvSpPr>
          <p:nvPr>
            <p:ph type="sldNum" sz="quarter" idx="10"/>
          </p:nvPr>
        </p:nvSpPr>
        <p:spPr>
          <a:xfrm>
            <a:off x="220634" y="157940"/>
            <a:ext cx="750277" cy="457200"/>
          </a:xfrm>
        </p:spPr>
        <p:txBody>
          <a:bodyPr/>
          <a:lstStyle/>
          <a:p>
            <a:pPr>
              <a:defRPr/>
            </a:pPr>
            <a:fld id="{5C12A3F3-78C8-448B-9D68-F99593E35AF6}" type="slidenum">
              <a:rPr lang="it-IT" smtClean="0"/>
              <a:pPr>
                <a:defRPr/>
              </a:pPr>
              <a:t>50</a:t>
            </a:fld>
            <a:endParaRPr lang="it-IT" dirty="0"/>
          </a:p>
        </p:txBody>
      </p:sp>
    </p:spTree>
    <p:extLst>
      <p:ext uri="{BB962C8B-B14F-4D97-AF65-F5344CB8AC3E}">
        <p14:creationId xmlns:p14="http://schemas.microsoft.com/office/powerpoint/2010/main" val="2079884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A049E3-C266-4CE9-9D4B-2E55C6DE9091}"/>
              </a:ext>
            </a:extLst>
          </p:cNvPr>
          <p:cNvSpPr>
            <a:spLocks noGrp="1"/>
          </p:cNvSpPr>
          <p:nvPr>
            <p:ph type="title"/>
          </p:nvPr>
        </p:nvSpPr>
        <p:spPr/>
        <p:txBody>
          <a:bodyPr/>
          <a:lstStyle/>
          <a:p>
            <a:r>
              <a:rPr lang="es-CO" dirty="0"/>
              <a:t>Data table</a:t>
            </a:r>
            <a:endParaRPr lang="it-IT" dirty="0"/>
          </a:p>
        </p:txBody>
      </p:sp>
      <p:sp>
        <p:nvSpPr>
          <p:cNvPr id="5" name="Rectángulo 4">
            <a:extLst>
              <a:ext uri="{FF2B5EF4-FFF2-40B4-BE49-F238E27FC236}">
                <a16:creationId xmlns:a16="http://schemas.microsoft.com/office/drawing/2014/main" id="{8ED0B705-FF44-4E3B-B1F4-039B83564D9B}"/>
              </a:ext>
            </a:extLst>
          </p:cNvPr>
          <p:cNvSpPr/>
          <p:nvPr/>
        </p:nvSpPr>
        <p:spPr>
          <a:xfrm>
            <a:off x="4079720" y="4051510"/>
            <a:ext cx="6905160" cy="369332"/>
          </a:xfrm>
          <a:prstGeom prst="rect">
            <a:avLst/>
          </a:prstGeom>
        </p:spPr>
        <p:txBody>
          <a:bodyPr wrap="none">
            <a:spAutoFit/>
          </a:bodyPr>
          <a:lstStyle/>
          <a:p>
            <a:r>
              <a:rPr lang="it-IT" sz="1800" dirty="0" err="1">
                <a:latin typeface="Calibri" panose="020F0502020204030204" pitchFamily="34" charset="0"/>
                <a:cs typeface="Calibri" panose="020F0502020204030204" pitchFamily="34" charset="0"/>
              </a:rPr>
              <a:t>articles.dt</a:t>
            </a:r>
            <a:r>
              <a:rPr lang="it-IT" sz="1800" dirty="0">
                <a:latin typeface="Calibri" panose="020F0502020204030204" pitchFamily="34" charset="0"/>
                <a:cs typeface="Calibri" panose="020F0502020204030204" pitchFamily="34" charset="0"/>
              </a:rPr>
              <a:t>[</a:t>
            </a:r>
            <a:r>
              <a:rPr lang="es-ES" sz="1800" dirty="0" err="1">
                <a:latin typeface="Calibri" panose="020F0502020204030204" pitchFamily="34" charset="0"/>
                <a:cs typeface="Calibri" panose="020F0502020204030204" pitchFamily="34" charset="0"/>
              </a:rPr>
              <a:t>language</a:t>
            </a:r>
            <a:r>
              <a:rPr lang="es-ES" sz="1800" dirty="0">
                <a:latin typeface="Calibri" panose="020F0502020204030204" pitchFamily="34" charset="0"/>
                <a:cs typeface="Calibri" panose="020F0502020204030204" pitchFamily="34" charset="0"/>
              </a:rPr>
              <a:t> == "</a:t>
            </a:r>
            <a:r>
              <a:rPr lang="es-ES" sz="1800" dirty="0" err="1">
                <a:latin typeface="Calibri" panose="020F0502020204030204" pitchFamily="34" charset="0"/>
                <a:cs typeface="Calibri" panose="020F0502020204030204" pitchFamily="34" charset="0"/>
              </a:rPr>
              <a:t>spanish</a:t>
            </a:r>
            <a:r>
              <a:rPr lang="es-ES" sz="1800" dirty="0">
                <a:latin typeface="Calibri" panose="020F0502020204030204" pitchFamily="34" charset="0"/>
                <a:cs typeface="Calibri" panose="020F0502020204030204" pitchFamily="34" charset="0"/>
              </a:rPr>
              <a:t>", mean(</a:t>
            </a:r>
            <a:r>
              <a:rPr lang="es-ES" sz="1800" dirty="0" err="1">
                <a:latin typeface="Calibri" panose="020F0502020204030204" pitchFamily="34" charset="0"/>
                <a:cs typeface="Calibri" panose="020F0502020204030204" pitchFamily="34" charset="0"/>
              </a:rPr>
              <a:t>thread.social.facebook.shares</a:t>
            </a:r>
            <a:r>
              <a:rPr lang="es-ES" sz="1800" dirty="0">
                <a:latin typeface="Calibri" panose="020F0502020204030204" pitchFamily="34" charset="0"/>
                <a:cs typeface="Calibri" panose="020F0502020204030204" pitchFamily="34" charset="0"/>
              </a:rPr>
              <a:t>)</a:t>
            </a:r>
            <a:r>
              <a:rPr lang="it-IT" sz="1800" dirty="0">
                <a:latin typeface="Calibri" panose="020F0502020204030204" pitchFamily="34" charset="0"/>
                <a:cs typeface="Calibri" panose="020F0502020204030204" pitchFamily="34" charset="0"/>
              </a:rPr>
              <a:t>]</a:t>
            </a:r>
          </a:p>
        </p:txBody>
      </p:sp>
      <p:sp>
        <p:nvSpPr>
          <p:cNvPr id="6" name="Rectángulo 5">
            <a:extLst>
              <a:ext uri="{FF2B5EF4-FFF2-40B4-BE49-F238E27FC236}">
                <a16:creationId xmlns:a16="http://schemas.microsoft.com/office/drawing/2014/main" id="{FAD4D19F-BAD1-4961-8F46-00C06B16D67B}"/>
              </a:ext>
            </a:extLst>
          </p:cNvPr>
          <p:cNvSpPr/>
          <p:nvPr/>
        </p:nvSpPr>
        <p:spPr bwMode="auto">
          <a:xfrm>
            <a:off x="1915064" y="4039994"/>
            <a:ext cx="1656230" cy="28453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CO" sz="1600" b="1" i="0" u="none" strike="noStrike" cap="none" normalizeH="0" baseline="0">
                <a:ln>
                  <a:noFill/>
                </a:ln>
                <a:solidFill>
                  <a:schemeClr val="bg1"/>
                </a:solidFill>
                <a:effectLst/>
                <a:latin typeface="Calibri" panose="020F0502020204030204" pitchFamily="34" charset="0"/>
                <a:ea typeface="ＭＳ Ｐゴシック" pitchFamily="84" charset="-128"/>
                <a:cs typeface="Calibri" panose="020F0502020204030204" pitchFamily="34" charset="0"/>
              </a:rPr>
              <a:t>Matriz de datos</a:t>
            </a:r>
          </a:p>
        </p:txBody>
      </p:sp>
      <p:cxnSp>
        <p:nvCxnSpPr>
          <p:cNvPr id="8" name="Conector recto 7">
            <a:extLst>
              <a:ext uri="{FF2B5EF4-FFF2-40B4-BE49-F238E27FC236}">
                <a16:creationId xmlns:a16="http://schemas.microsoft.com/office/drawing/2014/main" id="{F0D8B513-563B-4439-9B65-4A28A0E2CBD1}"/>
              </a:ext>
            </a:extLst>
          </p:cNvPr>
          <p:cNvCxnSpPr>
            <a:cxnSpLocks/>
            <a:stCxn id="5" idx="1"/>
            <a:endCxn id="6" idx="3"/>
          </p:cNvCxnSpPr>
          <p:nvPr/>
        </p:nvCxnSpPr>
        <p:spPr bwMode="auto">
          <a:xfrm flipH="1" flipV="1">
            <a:off x="3571294" y="4182261"/>
            <a:ext cx="508426" cy="53915"/>
          </a:xfrm>
          <a:prstGeom prst="line">
            <a:avLst/>
          </a:prstGeom>
          <a:noFill/>
          <a:ln w="9525" cap="flat" cmpd="sng" algn="ctr">
            <a:solidFill>
              <a:schemeClr val="accent1"/>
            </a:solidFill>
            <a:prstDash val="solid"/>
            <a:round/>
            <a:headEnd type="none" w="med" len="med"/>
            <a:tailEnd type="none" w="med" len="med"/>
          </a:ln>
          <a:effectLst/>
        </p:spPr>
      </p:cxnSp>
      <p:sp>
        <p:nvSpPr>
          <p:cNvPr id="22" name="Rectángulo 21">
            <a:extLst>
              <a:ext uri="{FF2B5EF4-FFF2-40B4-BE49-F238E27FC236}">
                <a16:creationId xmlns:a16="http://schemas.microsoft.com/office/drawing/2014/main" id="{E001C848-8D2C-4D06-88F4-B31978498CAE}"/>
              </a:ext>
            </a:extLst>
          </p:cNvPr>
          <p:cNvSpPr/>
          <p:nvPr/>
        </p:nvSpPr>
        <p:spPr bwMode="auto">
          <a:xfrm>
            <a:off x="4880201" y="5283371"/>
            <a:ext cx="1131227" cy="45824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CO" sz="1600" b="1" i="0" u="none" strike="noStrike" cap="none" normalizeH="0" baseline="0" dirty="0">
                <a:ln>
                  <a:noFill/>
                </a:ln>
                <a:solidFill>
                  <a:schemeClr val="bg1"/>
                </a:solidFill>
                <a:effectLst/>
                <a:latin typeface="Calibri" panose="020F0502020204030204" pitchFamily="34" charset="0"/>
                <a:ea typeface="ＭＳ Ｐゴシック" pitchFamily="84" charset="-128"/>
                <a:cs typeface="Calibri" panose="020F0502020204030204" pitchFamily="34" charset="0"/>
              </a:rPr>
              <a:t>Espacio de las filas</a:t>
            </a:r>
          </a:p>
        </p:txBody>
      </p:sp>
      <p:sp>
        <p:nvSpPr>
          <p:cNvPr id="23" name="Rectángulo 22">
            <a:extLst>
              <a:ext uri="{FF2B5EF4-FFF2-40B4-BE49-F238E27FC236}">
                <a16:creationId xmlns:a16="http://schemas.microsoft.com/office/drawing/2014/main" id="{C390CCAC-C543-4C81-AAD6-2CE3E72A31F2}"/>
              </a:ext>
            </a:extLst>
          </p:cNvPr>
          <p:cNvSpPr/>
          <p:nvPr/>
        </p:nvSpPr>
        <p:spPr bwMode="auto">
          <a:xfrm>
            <a:off x="8203080" y="5147857"/>
            <a:ext cx="1368785" cy="45824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CO" sz="1600" b="1" i="0" u="none" strike="noStrike" cap="none" normalizeH="0" baseline="0" dirty="0">
                <a:ln>
                  <a:noFill/>
                </a:ln>
                <a:solidFill>
                  <a:schemeClr val="bg1"/>
                </a:solidFill>
                <a:effectLst/>
                <a:latin typeface="Calibri" panose="020F0502020204030204" pitchFamily="34" charset="0"/>
                <a:ea typeface="ＭＳ Ｐゴシック" pitchFamily="84" charset="-128"/>
                <a:cs typeface="Calibri" panose="020F0502020204030204" pitchFamily="34" charset="0"/>
              </a:rPr>
              <a:t>Espacio de las columnas</a:t>
            </a:r>
          </a:p>
        </p:txBody>
      </p:sp>
      <p:cxnSp>
        <p:nvCxnSpPr>
          <p:cNvPr id="25" name="Conector recto 24">
            <a:extLst>
              <a:ext uri="{FF2B5EF4-FFF2-40B4-BE49-F238E27FC236}">
                <a16:creationId xmlns:a16="http://schemas.microsoft.com/office/drawing/2014/main" id="{3D656497-7CAA-4CA1-9078-540742AD010D}"/>
              </a:ext>
            </a:extLst>
          </p:cNvPr>
          <p:cNvCxnSpPr>
            <a:cxnSpLocks/>
          </p:cNvCxnSpPr>
          <p:nvPr/>
        </p:nvCxnSpPr>
        <p:spPr bwMode="auto">
          <a:xfrm>
            <a:off x="5181041" y="4420842"/>
            <a:ext cx="1923099" cy="0"/>
          </a:xfrm>
          <a:prstGeom prst="line">
            <a:avLst/>
          </a:prstGeom>
          <a:noFill/>
          <a:ln w="9525" cap="flat" cmpd="sng" algn="ctr">
            <a:solidFill>
              <a:schemeClr val="accent1"/>
            </a:solidFill>
            <a:prstDash val="solid"/>
            <a:round/>
            <a:headEnd type="none" w="med" len="med"/>
            <a:tailEnd type="none" w="med" len="med"/>
          </a:ln>
          <a:effectLst/>
        </p:spPr>
      </p:cxnSp>
      <p:cxnSp>
        <p:nvCxnSpPr>
          <p:cNvPr id="27" name="Conector recto 26">
            <a:extLst>
              <a:ext uri="{FF2B5EF4-FFF2-40B4-BE49-F238E27FC236}">
                <a16:creationId xmlns:a16="http://schemas.microsoft.com/office/drawing/2014/main" id="{890E348F-1038-4441-9DEB-36323D8FFA88}"/>
              </a:ext>
            </a:extLst>
          </p:cNvPr>
          <p:cNvCxnSpPr>
            <a:cxnSpLocks/>
            <a:stCxn id="23" idx="0"/>
          </p:cNvCxnSpPr>
          <p:nvPr/>
        </p:nvCxnSpPr>
        <p:spPr bwMode="auto">
          <a:xfrm flipH="1" flipV="1">
            <a:off x="8887472" y="4480893"/>
            <a:ext cx="1" cy="666964"/>
          </a:xfrm>
          <a:prstGeom prst="line">
            <a:avLst/>
          </a:prstGeom>
          <a:noFill/>
          <a:ln w="9525" cap="flat" cmpd="sng" algn="ctr">
            <a:solidFill>
              <a:schemeClr val="accent1"/>
            </a:solidFill>
            <a:prstDash val="solid"/>
            <a:round/>
            <a:headEnd type="none" w="med" len="med"/>
            <a:tailEnd type="none" w="med" len="med"/>
          </a:ln>
          <a:effectLst/>
        </p:spPr>
      </p:cxnSp>
      <p:sp>
        <p:nvSpPr>
          <p:cNvPr id="28" name="CuadroTexto 27">
            <a:extLst>
              <a:ext uri="{FF2B5EF4-FFF2-40B4-BE49-F238E27FC236}">
                <a16:creationId xmlns:a16="http://schemas.microsoft.com/office/drawing/2014/main" id="{C8371FD2-5551-4A11-AC6F-A9F57326AEB8}"/>
              </a:ext>
            </a:extLst>
          </p:cNvPr>
          <p:cNvSpPr txBox="1"/>
          <p:nvPr/>
        </p:nvSpPr>
        <p:spPr>
          <a:xfrm>
            <a:off x="7011639" y="811060"/>
            <a:ext cx="1774713" cy="1015663"/>
          </a:xfrm>
          <a:prstGeom prst="rect">
            <a:avLst/>
          </a:prstGeom>
          <a:noFill/>
        </p:spPr>
        <p:txBody>
          <a:bodyPr wrap="square" rtlCol="0">
            <a:spAutoFit/>
          </a:bodyPr>
          <a:lstStyle/>
          <a:p>
            <a:pPr algn="ctr"/>
            <a:r>
              <a:rPr lang="es-CO" dirty="0">
                <a:latin typeface="Calibri" panose="020F0502020204030204" pitchFamily="34" charset="0"/>
                <a:cs typeface="Calibri" panose="020F0502020204030204" pitchFamily="34" charset="0"/>
              </a:rPr>
              <a:t>Si no hay nombre de la columna el resultado se imprime en la consola mas no se almacena en una columna</a:t>
            </a:r>
          </a:p>
        </p:txBody>
      </p:sp>
      <p:sp>
        <p:nvSpPr>
          <p:cNvPr id="30" name="Rectángulo 29">
            <a:extLst>
              <a:ext uri="{FF2B5EF4-FFF2-40B4-BE49-F238E27FC236}">
                <a16:creationId xmlns:a16="http://schemas.microsoft.com/office/drawing/2014/main" id="{528CB70E-9719-49C6-AA63-5261E9C97422}"/>
              </a:ext>
            </a:extLst>
          </p:cNvPr>
          <p:cNvSpPr/>
          <p:nvPr/>
        </p:nvSpPr>
        <p:spPr bwMode="auto">
          <a:xfrm>
            <a:off x="3327827" y="2608653"/>
            <a:ext cx="1368785" cy="458246"/>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CO" sz="1600" b="1" i="0" u="none" strike="noStrike" cap="none" normalizeH="0" baseline="0" dirty="0">
                <a:ln>
                  <a:noFill/>
                </a:ln>
                <a:solidFill>
                  <a:schemeClr val="bg1"/>
                </a:solidFill>
                <a:effectLst/>
                <a:latin typeface="Calibri" panose="020F0502020204030204" pitchFamily="34" charset="0"/>
                <a:ea typeface="ＭＳ Ｐゴシック" pitchFamily="84" charset="-128"/>
                <a:cs typeface="Calibri" panose="020F0502020204030204" pitchFamily="34" charset="0"/>
              </a:rPr>
              <a:t>Nombre de la columna</a:t>
            </a:r>
          </a:p>
        </p:txBody>
      </p:sp>
      <p:cxnSp>
        <p:nvCxnSpPr>
          <p:cNvPr id="32" name="Conector recto 31">
            <a:extLst>
              <a:ext uri="{FF2B5EF4-FFF2-40B4-BE49-F238E27FC236}">
                <a16:creationId xmlns:a16="http://schemas.microsoft.com/office/drawing/2014/main" id="{0406AD50-F488-4A6D-B39B-5212F6380BDA}"/>
              </a:ext>
            </a:extLst>
          </p:cNvPr>
          <p:cNvCxnSpPr>
            <a:cxnSpLocks/>
            <a:stCxn id="30" idx="2"/>
          </p:cNvCxnSpPr>
          <p:nvPr/>
        </p:nvCxnSpPr>
        <p:spPr bwMode="auto">
          <a:xfrm>
            <a:off x="4012220" y="3066899"/>
            <a:ext cx="1586566" cy="984610"/>
          </a:xfrm>
          <a:prstGeom prst="line">
            <a:avLst/>
          </a:prstGeom>
          <a:noFill/>
          <a:ln w="9525" cap="flat" cmpd="sng" algn="ctr">
            <a:solidFill>
              <a:schemeClr val="accent2"/>
            </a:solidFill>
            <a:prstDash val="solid"/>
            <a:round/>
            <a:headEnd type="none" w="med" len="med"/>
            <a:tailEnd type="none" w="med" len="med"/>
          </a:ln>
          <a:effectLst/>
        </p:spPr>
      </p:cxnSp>
      <p:cxnSp>
        <p:nvCxnSpPr>
          <p:cNvPr id="39" name="Conector recto 38">
            <a:extLst>
              <a:ext uri="{FF2B5EF4-FFF2-40B4-BE49-F238E27FC236}">
                <a16:creationId xmlns:a16="http://schemas.microsoft.com/office/drawing/2014/main" id="{85F22CED-F48B-41F4-B937-904907BD6F2E}"/>
              </a:ext>
            </a:extLst>
          </p:cNvPr>
          <p:cNvCxnSpPr>
            <a:cxnSpLocks/>
          </p:cNvCxnSpPr>
          <p:nvPr/>
        </p:nvCxnSpPr>
        <p:spPr bwMode="auto">
          <a:xfrm flipV="1">
            <a:off x="5473939" y="4418817"/>
            <a:ext cx="604989" cy="864555"/>
          </a:xfrm>
          <a:prstGeom prst="line">
            <a:avLst/>
          </a:prstGeom>
          <a:noFill/>
          <a:ln w="9525" cap="flat" cmpd="sng" algn="ctr">
            <a:solidFill>
              <a:schemeClr val="accent1"/>
            </a:solidFill>
            <a:prstDash val="solid"/>
            <a:round/>
            <a:headEnd type="none" w="med" len="med"/>
            <a:tailEnd type="none" w="med" len="med"/>
          </a:ln>
          <a:effectLst/>
        </p:spPr>
      </p:cxnSp>
      <p:sp>
        <p:nvSpPr>
          <p:cNvPr id="49" name="Rectángulo 48">
            <a:extLst>
              <a:ext uri="{FF2B5EF4-FFF2-40B4-BE49-F238E27FC236}">
                <a16:creationId xmlns:a16="http://schemas.microsoft.com/office/drawing/2014/main" id="{27C255AD-50AE-4498-AB4E-1994754D0845}"/>
              </a:ext>
            </a:extLst>
          </p:cNvPr>
          <p:cNvSpPr/>
          <p:nvPr/>
        </p:nvSpPr>
        <p:spPr bwMode="auto">
          <a:xfrm>
            <a:off x="9033349" y="2631077"/>
            <a:ext cx="1368785" cy="458246"/>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s-CO" sz="1600" b="1" dirty="0">
                <a:solidFill>
                  <a:schemeClr val="bg1"/>
                </a:solidFill>
                <a:latin typeface="Calibri" panose="020F0502020204030204" pitchFamily="34" charset="0"/>
                <a:ea typeface="ＭＳ Ｐゴシック" pitchFamily="84" charset="-128"/>
                <a:cs typeface="Calibri" panose="020F0502020204030204" pitchFamily="34" charset="0"/>
              </a:rPr>
              <a:t>Función</a:t>
            </a:r>
            <a:endParaRPr kumimoji="0" lang="es-CO" sz="1600" b="1" i="0" u="none" strike="noStrike" cap="none" normalizeH="0" baseline="0" dirty="0">
              <a:ln>
                <a:noFill/>
              </a:ln>
              <a:solidFill>
                <a:schemeClr val="bg1"/>
              </a:solidFill>
              <a:effectLst/>
              <a:latin typeface="Calibri" panose="020F0502020204030204" pitchFamily="34" charset="0"/>
              <a:ea typeface="ＭＳ Ｐゴシック" pitchFamily="84" charset="-128"/>
              <a:cs typeface="Calibri" panose="020F0502020204030204" pitchFamily="34" charset="0"/>
            </a:endParaRPr>
          </a:p>
        </p:txBody>
      </p:sp>
      <p:cxnSp>
        <p:nvCxnSpPr>
          <p:cNvPr id="51" name="Conector recto 50">
            <a:extLst>
              <a:ext uri="{FF2B5EF4-FFF2-40B4-BE49-F238E27FC236}">
                <a16:creationId xmlns:a16="http://schemas.microsoft.com/office/drawing/2014/main" id="{65D9DA2B-642C-4FF5-9F36-03CB994B990E}"/>
              </a:ext>
            </a:extLst>
          </p:cNvPr>
          <p:cNvCxnSpPr>
            <a:cxnSpLocks/>
            <a:stCxn id="49" idx="2"/>
          </p:cNvCxnSpPr>
          <p:nvPr/>
        </p:nvCxnSpPr>
        <p:spPr bwMode="auto">
          <a:xfrm flipH="1">
            <a:off x="9033349" y="3089323"/>
            <a:ext cx="684393" cy="902136"/>
          </a:xfrm>
          <a:prstGeom prst="line">
            <a:avLst/>
          </a:prstGeom>
          <a:noFill/>
          <a:ln w="9525" cap="flat" cmpd="sng" algn="ctr">
            <a:solidFill>
              <a:schemeClr val="accent2"/>
            </a:solidFill>
            <a:prstDash val="solid"/>
            <a:round/>
            <a:headEnd type="none" w="med" len="med"/>
            <a:tailEnd type="none" w="med" len="med"/>
          </a:ln>
          <a:effectLst/>
        </p:spPr>
      </p:cxnSp>
      <p:cxnSp>
        <p:nvCxnSpPr>
          <p:cNvPr id="55" name="Conector recto 54">
            <a:extLst>
              <a:ext uri="{FF2B5EF4-FFF2-40B4-BE49-F238E27FC236}">
                <a16:creationId xmlns:a16="http://schemas.microsoft.com/office/drawing/2014/main" id="{9E044941-1BE6-4BF9-8832-1AEEAFB31295}"/>
              </a:ext>
            </a:extLst>
          </p:cNvPr>
          <p:cNvCxnSpPr>
            <a:cxnSpLocks/>
          </p:cNvCxnSpPr>
          <p:nvPr/>
        </p:nvCxnSpPr>
        <p:spPr bwMode="auto">
          <a:xfrm>
            <a:off x="8049154" y="4051510"/>
            <a:ext cx="2313102" cy="0"/>
          </a:xfrm>
          <a:prstGeom prst="line">
            <a:avLst/>
          </a:prstGeom>
          <a:noFill/>
          <a:ln w="9525" cap="flat" cmpd="sng" algn="ctr">
            <a:solidFill>
              <a:schemeClr val="accent2"/>
            </a:solidFill>
            <a:prstDash val="solid"/>
            <a:round/>
            <a:headEnd type="none" w="med" len="med"/>
            <a:tailEnd type="none" w="med" len="med"/>
          </a:ln>
          <a:effectLst/>
        </p:spPr>
      </p:cxnSp>
      <p:cxnSp>
        <p:nvCxnSpPr>
          <p:cNvPr id="26" name="Conector recto 25">
            <a:extLst>
              <a:ext uri="{FF2B5EF4-FFF2-40B4-BE49-F238E27FC236}">
                <a16:creationId xmlns:a16="http://schemas.microsoft.com/office/drawing/2014/main" id="{F018EA85-835F-4DB9-BA7B-211A4FB23C04}"/>
              </a:ext>
            </a:extLst>
          </p:cNvPr>
          <p:cNvCxnSpPr>
            <a:cxnSpLocks/>
          </p:cNvCxnSpPr>
          <p:nvPr/>
        </p:nvCxnSpPr>
        <p:spPr bwMode="auto">
          <a:xfrm>
            <a:off x="5189205" y="4053533"/>
            <a:ext cx="834785" cy="0"/>
          </a:xfrm>
          <a:prstGeom prst="line">
            <a:avLst/>
          </a:prstGeom>
          <a:noFill/>
          <a:ln w="9525" cap="flat" cmpd="sng" algn="ctr">
            <a:solidFill>
              <a:schemeClr val="accent2"/>
            </a:solidFill>
            <a:prstDash val="solid"/>
            <a:round/>
            <a:headEnd type="none" w="med" len="med"/>
            <a:tailEnd type="none" w="med" len="med"/>
          </a:ln>
          <a:effectLst/>
        </p:spPr>
      </p:cxnSp>
      <p:sp>
        <p:nvSpPr>
          <p:cNvPr id="31" name="Rectángulo 30">
            <a:extLst>
              <a:ext uri="{FF2B5EF4-FFF2-40B4-BE49-F238E27FC236}">
                <a16:creationId xmlns:a16="http://schemas.microsoft.com/office/drawing/2014/main" id="{D45B6022-D7EC-4C1D-A48F-E229278E9AD3}"/>
              </a:ext>
            </a:extLst>
          </p:cNvPr>
          <p:cNvSpPr/>
          <p:nvPr/>
        </p:nvSpPr>
        <p:spPr bwMode="auto">
          <a:xfrm>
            <a:off x="5049525" y="1545592"/>
            <a:ext cx="1368785" cy="458246"/>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CO" sz="1600" b="1" i="0" u="none" strike="noStrike" cap="none" normalizeH="0" baseline="0" dirty="0">
                <a:ln>
                  <a:noFill/>
                </a:ln>
                <a:solidFill>
                  <a:schemeClr val="bg1"/>
                </a:solidFill>
                <a:effectLst/>
                <a:latin typeface="Calibri" panose="020F0502020204030204" pitchFamily="34" charset="0"/>
                <a:ea typeface="ＭＳ Ｐゴシック" pitchFamily="84" charset="-128"/>
                <a:cs typeface="Calibri" panose="020F0502020204030204" pitchFamily="34" charset="0"/>
              </a:rPr>
              <a:t>Condición</a:t>
            </a:r>
          </a:p>
        </p:txBody>
      </p:sp>
      <p:cxnSp>
        <p:nvCxnSpPr>
          <p:cNvPr id="34" name="Conector recto 33">
            <a:extLst>
              <a:ext uri="{FF2B5EF4-FFF2-40B4-BE49-F238E27FC236}">
                <a16:creationId xmlns:a16="http://schemas.microsoft.com/office/drawing/2014/main" id="{5B76F6B1-023C-47F9-97DC-54149C712E63}"/>
              </a:ext>
            </a:extLst>
          </p:cNvPr>
          <p:cNvCxnSpPr>
            <a:cxnSpLocks/>
            <a:stCxn id="31" idx="2"/>
          </p:cNvCxnSpPr>
          <p:nvPr/>
        </p:nvCxnSpPr>
        <p:spPr bwMode="auto">
          <a:xfrm>
            <a:off x="5733918" y="2003838"/>
            <a:ext cx="1277721" cy="2178423"/>
          </a:xfrm>
          <a:prstGeom prst="line">
            <a:avLst/>
          </a:prstGeom>
          <a:noFill/>
          <a:ln w="9525" cap="flat" cmpd="sng" algn="ctr">
            <a:solidFill>
              <a:schemeClr val="accent2"/>
            </a:solidFill>
            <a:prstDash val="solid"/>
            <a:round/>
            <a:headEnd type="none" w="med" len="med"/>
            <a:tailEnd type="none" w="med" len="med"/>
          </a:ln>
          <a:effectLst/>
        </p:spPr>
      </p:cxnSp>
      <p:sp>
        <p:nvSpPr>
          <p:cNvPr id="42" name="Rectángulo 41">
            <a:extLst>
              <a:ext uri="{FF2B5EF4-FFF2-40B4-BE49-F238E27FC236}">
                <a16:creationId xmlns:a16="http://schemas.microsoft.com/office/drawing/2014/main" id="{C1E5641A-0A6A-4F23-A647-A9C16463C9B3}"/>
              </a:ext>
            </a:extLst>
          </p:cNvPr>
          <p:cNvSpPr/>
          <p:nvPr/>
        </p:nvSpPr>
        <p:spPr bwMode="auto">
          <a:xfrm>
            <a:off x="7209603" y="1967923"/>
            <a:ext cx="1505664" cy="458246"/>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CO" sz="1600" b="1" i="0" u="none" strike="noStrike" cap="none" normalizeH="0" baseline="0" dirty="0">
                <a:ln>
                  <a:noFill/>
                </a:ln>
                <a:solidFill>
                  <a:schemeClr val="bg1"/>
                </a:solidFill>
                <a:effectLst/>
                <a:latin typeface="Calibri" panose="020F0502020204030204" pitchFamily="34" charset="0"/>
                <a:ea typeface="ＭＳ Ｐゴシック" pitchFamily="84" charset="-128"/>
                <a:cs typeface="Calibri" panose="020F0502020204030204" pitchFamily="34" charset="0"/>
              </a:rPr>
              <a:t>No hay nombre de la columna</a:t>
            </a:r>
          </a:p>
        </p:txBody>
      </p:sp>
      <p:cxnSp>
        <p:nvCxnSpPr>
          <p:cNvPr id="43" name="Conector recto 42">
            <a:extLst>
              <a:ext uri="{FF2B5EF4-FFF2-40B4-BE49-F238E27FC236}">
                <a16:creationId xmlns:a16="http://schemas.microsoft.com/office/drawing/2014/main" id="{820A2A6B-1077-4F51-88CB-64803E43ED31}"/>
              </a:ext>
            </a:extLst>
          </p:cNvPr>
          <p:cNvCxnSpPr>
            <a:cxnSpLocks/>
          </p:cNvCxnSpPr>
          <p:nvPr/>
        </p:nvCxnSpPr>
        <p:spPr bwMode="auto">
          <a:xfrm flipH="1">
            <a:off x="7320170" y="2426169"/>
            <a:ext cx="421032" cy="1756092"/>
          </a:xfrm>
          <a:prstGeom prst="line">
            <a:avLst/>
          </a:prstGeom>
          <a:noFill/>
          <a:ln w="9525" cap="flat" cmpd="sng" algn="ctr">
            <a:solidFill>
              <a:schemeClr val="accent2"/>
            </a:solidFill>
            <a:prstDash val="solid"/>
            <a:round/>
            <a:headEnd type="none" w="med" len="med"/>
            <a:tailEnd type="none" w="med" len="med"/>
          </a:ln>
          <a:effectLst/>
        </p:spPr>
      </p:cxnSp>
      <p:sp>
        <p:nvSpPr>
          <p:cNvPr id="29" name="Marcador de número de diapositiva 2">
            <a:extLst>
              <a:ext uri="{FF2B5EF4-FFF2-40B4-BE49-F238E27FC236}">
                <a16:creationId xmlns:a16="http://schemas.microsoft.com/office/drawing/2014/main" id="{43201998-29E3-4FDE-A660-D92A8996E944}"/>
              </a:ext>
            </a:extLst>
          </p:cNvPr>
          <p:cNvSpPr>
            <a:spLocks noGrp="1"/>
          </p:cNvSpPr>
          <p:nvPr>
            <p:ph type="sldNum" sz="quarter" idx="10"/>
          </p:nvPr>
        </p:nvSpPr>
        <p:spPr>
          <a:xfrm>
            <a:off x="220634" y="157940"/>
            <a:ext cx="750277" cy="457200"/>
          </a:xfrm>
        </p:spPr>
        <p:txBody>
          <a:bodyPr/>
          <a:lstStyle/>
          <a:p>
            <a:pPr>
              <a:defRPr/>
            </a:pPr>
            <a:fld id="{5C12A3F3-78C8-448B-9D68-F99593E35AF6}" type="slidenum">
              <a:rPr lang="it-IT" smtClean="0"/>
              <a:pPr>
                <a:defRPr/>
              </a:pPr>
              <a:t>51</a:t>
            </a:fld>
            <a:endParaRPr lang="it-IT" dirty="0"/>
          </a:p>
        </p:txBody>
      </p:sp>
      <p:cxnSp>
        <p:nvCxnSpPr>
          <p:cNvPr id="35" name="Conector recto 34">
            <a:extLst>
              <a:ext uri="{FF2B5EF4-FFF2-40B4-BE49-F238E27FC236}">
                <a16:creationId xmlns:a16="http://schemas.microsoft.com/office/drawing/2014/main" id="{2923DD3C-4616-40D2-847F-DA86B6B20AF6}"/>
              </a:ext>
            </a:extLst>
          </p:cNvPr>
          <p:cNvCxnSpPr>
            <a:cxnSpLocks/>
          </p:cNvCxnSpPr>
          <p:nvPr/>
        </p:nvCxnSpPr>
        <p:spPr bwMode="auto">
          <a:xfrm>
            <a:off x="7608210" y="4420842"/>
            <a:ext cx="3078738" cy="0"/>
          </a:xfrm>
          <a:prstGeom prst="line">
            <a:avLst/>
          </a:prstGeom>
          <a:noFill/>
          <a:ln w="9525"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3583233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A049E3-C266-4CE9-9D4B-2E55C6DE9091}"/>
              </a:ext>
            </a:extLst>
          </p:cNvPr>
          <p:cNvSpPr>
            <a:spLocks noGrp="1"/>
          </p:cNvSpPr>
          <p:nvPr>
            <p:ph type="title"/>
          </p:nvPr>
        </p:nvSpPr>
        <p:spPr/>
        <p:txBody>
          <a:bodyPr/>
          <a:lstStyle/>
          <a:p>
            <a:r>
              <a:rPr lang="es-CO" dirty="0"/>
              <a:t>Data table</a:t>
            </a:r>
            <a:endParaRPr lang="it-IT" dirty="0"/>
          </a:p>
        </p:txBody>
      </p:sp>
      <p:sp>
        <p:nvSpPr>
          <p:cNvPr id="5" name="Rectángulo 4">
            <a:extLst>
              <a:ext uri="{FF2B5EF4-FFF2-40B4-BE49-F238E27FC236}">
                <a16:creationId xmlns:a16="http://schemas.microsoft.com/office/drawing/2014/main" id="{8ED0B705-FF44-4E3B-B1F4-039B83564D9B}"/>
              </a:ext>
            </a:extLst>
          </p:cNvPr>
          <p:cNvSpPr/>
          <p:nvPr/>
        </p:nvSpPr>
        <p:spPr>
          <a:xfrm>
            <a:off x="5344914" y="4051510"/>
            <a:ext cx="2982035" cy="369332"/>
          </a:xfrm>
          <a:prstGeom prst="rect">
            <a:avLst/>
          </a:prstGeom>
        </p:spPr>
        <p:txBody>
          <a:bodyPr wrap="none">
            <a:spAutoFit/>
          </a:bodyPr>
          <a:lstStyle/>
          <a:p>
            <a:r>
              <a:rPr lang="en-US" sz="1800" dirty="0" err="1">
                <a:latin typeface="Calibri" panose="020F0502020204030204" pitchFamily="34" charset="0"/>
                <a:cs typeface="Calibri" panose="020F0502020204030204" pitchFamily="34" charset="0"/>
              </a:rPr>
              <a:t>articles.dt</a:t>
            </a:r>
            <a:r>
              <a:rPr lang="en-US" sz="1800" dirty="0">
                <a:latin typeface="Calibri" panose="020F0502020204030204" pitchFamily="34" charset="0"/>
                <a:cs typeface="Calibri" panose="020F0502020204030204" pitchFamily="34" charset="0"/>
              </a:rPr>
              <a:t>[, .N, by = language]</a:t>
            </a:r>
            <a:endParaRPr lang="it-IT" sz="1800" dirty="0">
              <a:latin typeface="Calibri" panose="020F0502020204030204" pitchFamily="34" charset="0"/>
              <a:cs typeface="Calibri" panose="020F0502020204030204" pitchFamily="34" charset="0"/>
            </a:endParaRPr>
          </a:p>
        </p:txBody>
      </p:sp>
      <p:sp>
        <p:nvSpPr>
          <p:cNvPr id="6" name="Rectángulo 5">
            <a:extLst>
              <a:ext uri="{FF2B5EF4-FFF2-40B4-BE49-F238E27FC236}">
                <a16:creationId xmlns:a16="http://schemas.microsoft.com/office/drawing/2014/main" id="{FAD4D19F-BAD1-4961-8F46-00C06B16D67B}"/>
              </a:ext>
            </a:extLst>
          </p:cNvPr>
          <p:cNvSpPr/>
          <p:nvPr/>
        </p:nvSpPr>
        <p:spPr bwMode="auto">
          <a:xfrm>
            <a:off x="2519768" y="4039994"/>
            <a:ext cx="1656230" cy="28453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CO" sz="1600" b="1" i="0" u="none" strike="noStrike" cap="none" normalizeH="0" baseline="0">
                <a:ln>
                  <a:noFill/>
                </a:ln>
                <a:solidFill>
                  <a:schemeClr val="bg1"/>
                </a:solidFill>
                <a:effectLst/>
                <a:latin typeface="Calibri" panose="020F0502020204030204" pitchFamily="34" charset="0"/>
                <a:ea typeface="ＭＳ Ｐゴシック" pitchFamily="84" charset="-128"/>
                <a:cs typeface="Calibri" panose="020F0502020204030204" pitchFamily="34" charset="0"/>
              </a:rPr>
              <a:t>Matriz de datos</a:t>
            </a:r>
          </a:p>
        </p:txBody>
      </p:sp>
      <p:cxnSp>
        <p:nvCxnSpPr>
          <p:cNvPr id="8" name="Conector recto 7">
            <a:extLst>
              <a:ext uri="{FF2B5EF4-FFF2-40B4-BE49-F238E27FC236}">
                <a16:creationId xmlns:a16="http://schemas.microsoft.com/office/drawing/2014/main" id="{F0D8B513-563B-4439-9B65-4A28A0E2CBD1}"/>
              </a:ext>
            </a:extLst>
          </p:cNvPr>
          <p:cNvCxnSpPr>
            <a:cxnSpLocks/>
            <a:stCxn id="5" idx="1"/>
            <a:endCxn id="6" idx="3"/>
          </p:cNvCxnSpPr>
          <p:nvPr/>
        </p:nvCxnSpPr>
        <p:spPr bwMode="auto">
          <a:xfrm flipH="1" flipV="1">
            <a:off x="4175998" y="4182261"/>
            <a:ext cx="1168916" cy="53915"/>
          </a:xfrm>
          <a:prstGeom prst="line">
            <a:avLst/>
          </a:prstGeom>
          <a:noFill/>
          <a:ln w="9525" cap="flat" cmpd="sng" algn="ctr">
            <a:solidFill>
              <a:schemeClr val="accent1"/>
            </a:solidFill>
            <a:prstDash val="solid"/>
            <a:round/>
            <a:headEnd type="none" w="med" len="med"/>
            <a:tailEnd type="none" w="med" len="med"/>
          </a:ln>
          <a:effectLst/>
        </p:spPr>
      </p:cxnSp>
      <p:sp>
        <p:nvSpPr>
          <p:cNvPr id="22" name="Rectángulo 21">
            <a:extLst>
              <a:ext uri="{FF2B5EF4-FFF2-40B4-BE49-F238E27FC236}">
                <a16:creationId xmlns:a16="http://schemas.microsoft.com/office/drawing/2014/main" id="{E001C848-8D2C-4D06-88F4-B31978498CAE}"/>
              </a:ext>
            </a:extLst>
          </p:cNvPr>
          <p:cNvSpPr/>
          <p:nvPr/>
        </p:nvSpPr>
        <p:spPr bwMode="auto">
          <a:xfrm>
            <a:off x="4692467" y="5232643"/>
            <a:ext cx="1131227" cy="45824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CO" sz="1600" b="1" i="0" u="none" strike="noStrike" cap="none" normalizeH="0" baseline="0" dirty="0">
                <a:ln>
                  <a:noFill/>
                </a:ln>
                <a:solidFill>
                  <a:schemeClr val="bg1"/>
                </a:solidFill>
                <a:effectLst/>
                <a:latin typeface="Calibri" panose="020F0502020204030204" pitchFamily="34" charset="0"/>
                <a:ea typeface="ＭＳ Ｐゴシック" pitchFamily="84" charset="-128"/>
                <a:cs typeface="Calibri" panose="020F0502020204030204" pitchFamily="34" charset="0"/>
              </a:rPr>
              <a:t>Espacio de las filas</a:t>
            </a:r>
          </a:p>
        </p:txBody>
      </p:sp>
      <p:sp>
        <p:nvSpPr>
          <p:cNvPr id="23" name="Rectángulo 22">
            <a:extLst>
              <a:ext uri="{FF2B5EF4-FFF2-40B4-BE49-F238E27FC236}">
                <a16:creationId xmlns:a16="http://schemas.microsoft.com/office/drawing/2014/main" id="{C390CCAC-C543-4C81-AAD6-2CE3E72A31F2}"/>
              </a:ext>
            </a:extLst>
          </p:cNvPr>
          <p:cNvSpPr/>
          <p:nvPr/>
        </p:nvSpPr>
        <p:spPr bwMode="auto">
          <a:xfrm>
            <a:off x="6112792" y="5224439"/>
            <a:ext cx="1368785" cy="45824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CO" sz="1600" b="1" i="0" u="none" strike="noStrike" cap="none" normalizeH="0" baseline="0" dirty="0">
                <a:ln>
                  <a:noFill/>
                </a:ln>
                <a:solidFill>
                  <a:schemeClr val="bg1"/>
                </a:solidFill>
                <a:effectLst/>
                <a:latin typeface="Calibri" panose="020F0502020204030204" pitchFamily="34" charset="0"/>
                <a:ea typeface="ＭＳ Ｐゴシック" pitchFamily="84" charset="-128"/>
                <a:cs typeface="Calibri" panose="020F0502020204030204" pitchFamily="34" charset="0"/>
              </a:rPr>
              <a:t>Espacio de las columnas</a:t>
            </a:r>
          </a:p>
        </p:txBody>
      </p:sp>
      <p:cxnSp>
        <p:nvCxnSpPr>
          <p:cNvPr id="25" name="Conector recto 24">
            <a:extLst>
              <a:ext uri="{FF2B5EF4-FFF2-40B4-BE49-F238E27FC236}">
                <a16:creationId xmlns:a16="http://schemas.microsoft.com/office/drawing/2014/main" id="{3D656497-7CAA-4CA1-9078-540742AD010D}"/>
              </a:ext>
            </a:extLst>
          </p:cNvPr>
          <p:cNvCxnSpPr>
            <a:cxnSpLocks/>
            <a:endCxn id="37" idx="0"/>
          </p:cNvCxnSpPr>
          <p:nvPr/>
        </p:nvCxnSpPr>
        <p:spPr bwMode="auto">
          <a:xfrm>
            <a:off x="7851219" y="4571341"/>
            <a:ext cx="556219" cy="653098"/>
          </a:xfrm>
          <a:prstGeom prst="line">
            <a:avLst/>
          </a:prstGeom>
          <a:noFill/>
          <a:ln w="9525" cap="flat" cmpd="sng" algn="ctr">
            <a:solidFill>
              <a:schemeClr val="accent1"/>
            </a:solidFill>
            <a:prstDash val="solid"/>
            <a:round/>
            <a:headEnd type="none" w="med" len="med"/>
            <a:tailEnd type="none" w="med" len="med"/>
          </a:ln>
          <a:effectLst/>
        </p:spPr>
      </p:cxnSp>
      <p:cxnSp>
        <p:nvCxnSpPr>
          <p:cNvPr id="27" name="Conector recto 26">
            <a:extLst>
              <a:ext uri="{FF2B5EF4-FFF2-40B4-BE49-F238E27FC236}">
                <a16:creationId xmlns:a16="http://schemas.microsoft.com/office/drawing/2014/main" id="{890E348F-1038-4441-9DEB-36323D8FFA88}"/>
              </a:ext>
            </a:extLst>
          </p:cNvPr>
          <p:cNvCxnSpPr>
            <a:cxnSpLocks/>
            <a:stCxn id="23" idx="0"/>
          </p:cNvCxnSpPr>
          <p:nvPr/>
        </p:nvCxnSpPr>
        <p:spPr bwMode="auto">
          <a:xfrm flipH="1" flipV="1">
            <a:off x="6443504" y="4345206"/>
            <a:ext cx="353681" cy="879233"/>
          </a:xfrm>
          <a:prstGeom prst="line">
            <a:avLst/>
          </a:prstGeom>
          <a:noFill/>
          <a:ln w="9525" cap="flat" cmpd="sng" algn="ctr">
            <a:solidFill>
              <a:schemeClr val="accent1"/>
            </a:solidFill>
            <a:prstDash val="solid"/>
            <a:round/>
            <a:headEnd type="none" w="med" len="med"/>
            <a:tailEnd type="none" w="med" len="med"/>
          </a:ln>
          <a:effectLst/>
        </p:spPr>
      </p:cxnSp>
      <p:sp>
        <p:nvSpPr>
          <p:cNvPr id="30" name="Rectángulo 29">
            <a:extLst>
              <a:ext uri="{FF2B5EF4-FFF2-40B4-BE49-F238E27FC236}">
                <a16:creationId xmlns:a16="http://schemas.microsoft.com/office/drawing/2014/main" id="{528CB70E-9719-49C6-AA63-5261E9C97422}"/>
              </a:ext>
            </a:extLst>
          </p:cNvPr>
          <p:cNvSpPr/>
          <p:nvPr/>
        </p:nvSpPr>
        <p:spPr bwMode="auto">
          <a:xfrm>
            <a:off x="5190456" y="2225369"/>
            <a:ext cx="1368785" cy="458246"/>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CO" sz="1600" b="1" i="0" u="none" strike="noStrike" cap="none" normalizeH="0" baseline="0" dirty="0">
                <a:ln>
                  <a:noFill/>
                </a:ln>
                <a:solidFill>
                  <a:schemeClr val="bg1"/>
                </a:solidFill>
                <a:effectLst/>
                <a:latin typeface="Calibri" panose="020F0502020204030204" pitchFamily="34" charset="0"/>
                <a:ea typeface="ＭＳ Ｐゴシック" pitchFamily="84" charset="-128"/>
                <a:cs typeface="Calibri" panose="020F0502020204030204" pitchFamily="34" charset="0"/>
              </a:rPr>
              <a:t>Operador especial</a:t>
            </a:r>
          </a:p>
        </p:txBody>
      </p:sp>
      <p:cxnSp>
        <p:nvCxnSpPr>
          <p:cNvPr id="32" name="Conector recto 31">
            <a:extLst>
              <a:ext uri="{FF2B5EF4-FFF2-40B4-BE49-F238E27FC236}">
                <a16:creationId xmlns:a16="http://schemas.microsoft.com/office/drawing/2014/main" id="{0406AD50-F488-4A6D-B39B-5212F6380BDA}"/>
              </a:ext>
            </a:extLst>
          </p:cNvPr>
          <p:cNvCxnSpPr>
            <a:cxnSpLocks/>
            <a:stCxn id="30" idx="2"/>
          </p:cNvCxnSpPr>
          <p:nvPr/>
        </p:nvCxnSpPr>
        <p:spPr bwMode="auto">
          <a:xfrm>
            <a:off x="5874849" y="2683615"/>
            <a:ext cx="525891" cy="1356379"/>
          </a:xfrm>
          <a:prstGeom prst="line">
            <a:avLst/>
          </a:prstGeom>
          <a:noFill/>
          <a:ln w="9525" cap="flat" cmpd="sng" algn="ctr">
            <a:solidFill>
              <a:schemeClr val="accent2"/>
            </a:solidFill>
            <a:prstDash val="solid"/>
            <a:round/>
            <a:headEnd type="none" w="med" len="med"/>
            <a:tailEnd type="none" w="med" len="med"/>
          </a:ln>
          <a:effectLst/>
        </p:spPr>
      </p:cxnSp>
      <p:cxnSp>
        <p:nvCxnSpPr>
          <p:cNvPr id="39" name="Conector recto 38">
            <a:extLst>
              <a:ext uri="{FF2B5EF4-FFF2-40B4-BE49-F238E27FC236}">
                <a16:creationId xmlns:a16="http://schemas.microsoft.com/office/drawing/2014/main" id="{85F22CED-F48B-41F4-B937-904907BD6F2E}"/>
              </a:ext>
            </a:extLst>
          </p:cNvPr>
          <p:cNvCxnSpPr>
            <a:cxnSpLocks/>
            <a:stCxn id="22" idx="0"/>
          </p:cNvCxnSpPr>
          <p:nvPr/>
        </p:nvCxnSpPr>
        <p:spPr bwMode="auto">
          <a:xfrm flipV="1">
            <a:off x="5258081" y="4345206"/>
            <a:ext cx="854711" cy="887437"/>
          </a:xfrm>
          <a:prstGeom prst="line">
            <a:avLst/>
          </a:prstGeom>
          <a:noFill/>
          <a:ln w="9525" cap="flat" cmpd="sng" algn="ctr">
            <a:solidFill>
              <a:schemeClr val="accent1"/>
            </a:solidFill>
            <a:prstDash val="solid"/>
            <a:round/>
            <a:headEnd type="none" w="med" len="med"/>
            <a:tailEnd type="none" w="med" len="med"/>
          </a:ln>
          <a:effectLst/>
        </p:spPr>
      </p:cxnSp>
      <p:cxnSp>
        <p:nvCxnSpPr>
          <p:cNvPr id="34" name="Conector recto 33">
            <a:extLst>
              <a:ext uri="{FF2B5EF4-FFF2-40B4-BE49-F238E27FC236}">
                <a16:creationId xmlns:a16="http://schemas.microsoft.com/office/drawing/2014/main" id="{5B76F6B1-023C-47F9-97DC-54149C712E63}"/>
              </a:ext>
            </a:extLst>
          </p:cNvPr>
          <p:cNvCxnSpPr>
            <a:cxnSpLocks/>
            <a:stCxn id="42" idx="2"/>
          </p:cNvCxnSpPr>
          <p:nvPr/>
        </p:nvCxnSpPr>
        <p:spPr bwMode="auto">
          <a:xfrm>
            <a:off x="7851219" y="2762067"/>
            <a:ext cx="278109" cy="1289443"/>
          </a:xfrm>
          <a:prstGeom prst="line">
            <a:avLst/>
          </a:prstGeom>
          <a:noFill/>
          <a:ln w="9525" cap="flat" cmpd="sng" algn="ctr">
            <a:solidFill>
              <a:schemeClr val="accent2"/>
            </a:solidFill>
            <a:prstDash val="solid"/>
            <a:round/>
            <a:headEnd type="none" w="med" len="med"/>
            <a:tailEnd type="none" w="med" len="med"/>
          </a:ln>
          <a:effectLst/>
        </p:spPr>
      </p:cxnSp>
      <p:sp>
        <p:nvSpPr>
          <p:cNvPr id="42" name="Rectángulo 41">
            <a:extLst>
              <a:ext uri="{FF2B5EF4-FFF2-40B4-BE49-F238E27FC236}">
                <a16:creationId xmlns:a16="http://schemas.microsoft.com/office/drawing/2014/main" id="{C1E5641A-0A6A-4F23-A647-A9C16463C9B3}"/>
              </a:ext>
            </a:extLst>
          </p:cNvPr>
          <p:cNvSpPr/>
          <p:nvPr/>
        </p:nvSpPr>
        <p:spPr bwMode="auto">
          <a:xfrm>
            <a:off x="7098387" y="2303821"/>
            <a:ext cx="1505664" cy="458246"/>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CO" sz="1600" b="1" i="0" u="none" strike="noStrike" cap="none" normalizeH="0" baseline="0" dirty="0">
                <a:ln>
                  <a:noFill/>
                </a:ln>
                <a:solidFill>
                  <a:schemeClr val="bg1"/>
                </a:solidFill>
                <a:effectLst/>
                <a:latin typeface="Calibri" panose="020F0502020204030204" pitchFamily="34" charset="0"/>
                <a:ea typeface="ＭＳ Ｐゴシック" pitchFamily="84" charset="-128"/>
                <a:cs typeface="Calibri" panose="020F0502020204030204" pitchFamily="34" charset="0"/>
              </a:rPr>
              <a:t>Columna de agrupación</a:t>
            </a:r>
          </a:p>
        </p:txBody>
      </p:sp>
      <p:sp>
        <p:nvSpPr>
          <p:cNvPr id="37" name="Rectángulo 36">
            <a:extLst>
              <a:ext uri="{FF2B5EF4-FFF2-40B4-BE49-F238E27FC236}">
                <a16:creationId xmlns:a16="http://schemas.microsoft.com/office/drawing/2014/main" id="{99AB5FE7-5565-4221-B785-43AD0E19D059}"/>
              </a:ext>
            </a:extLst>
          </p:cNvPr>
          <p:cNvSpPr/>
          <p:nvPr/>
        </p:nvSpPr>
        <p:spPr bwMode="auto">
          <a:xfrm>
            <a:off x="7723045" y="5224439"/>
            <a:ext cx="1368785" cy="45824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CO" sz="1600" b="1" i="0" u="none" strike="noStrike" cap="none" normalizeH="0" baseline="0" dirty="0">
                <a:ln>
                  <a:noFill/>
                </a:ln>
                <a:solidFill>
                  <a:schemeClr val="bg1"/>
                </a:solidFill>
                <a:effectLst/>
                <a:latin typeface="Calibri" panose="020F0502020204030204" pitchFamily="34" charset="0"/>
                <a:ea typeface="ＭＳ Ｐゴシック" pitchFamily="84" charset="-128"/>
                <a:cs typeface="Calibri" panose="020F0502020204030204" pitchFamily="34" charset="0"/>
              </a:rPr>
              <a:t>Espacio de agrupación</a:t>
            </a:r>
          </a:p>
        </p:txBody>
      </p:sp>
      <p:cxnSp>
        <p:nvCxnSpPr>
          <p:cNvPr id="47" name="Conector recto 46">
            <a:extLst>
              <a:ext uri="{FF2B5EF4-FFF2-40B4-BE49-F238E27FC236}">
                <a16:creationId xmlns:a16="http://schemas.microsoft.com/office/drawing/2014/main" id="{98B5624A-5917-4B1A-9D0D-F2568FE312E0}"/>
              </a:ext>
            </a:extLst>
          </p:cNvPr>
          <p:cNvCxnSpPr>
            <a:cxnSpLocks/>
          </p:cNvCxnSpPr>
          <p:nvPr/>
        </p:nvCxnSpPr>
        <p:spPr bwMode="auto">
          <a:xfrm>
            <a:off x="6620344" y="4385543"/>
            <a:ext cx="2284046" cy="0"/>
          </a:xfrm>
          <a:prstGeom prst="line">
            <a:avLst/>
          </a:prstGeom>
          <a:noFill/>
          <a:ln w="9525" cap="flat" cmpd="sng" algn="ctr">
            <a:solidFill>
              <a:schemeClr val="accent1"/>
            </a:solidFill>
            <a:prstDash val="solid"/>
            <a:round/>
            <a:headEnd type="none" w="med" len="med"/>
            <a:tailEnd type="none" w="med" len="med"/>
          </a:ln>
          <a:effectLst/>
        </p:spPr>
      </p:cxnSp>
      <p:sp>
        <p:nvSpPr>
          <p:cNvPr id="21" name="Marcador de número de diapositiva 2">
            <a:extLst>
              <a:ext uri="{FF2B5EF4-FFF2-40B4-BE49-F238E27FC236}">
                <a16:creationId xmlns:a16="http://schemas.microsoft.com/office/drawing/2014/main" id="{2DE612C8-BA6C-4F65-9A55-ED609395FBF4}"/>
              </a:ext>
            </a:extLst>
          </p:cNvPr>
          <p:cNvSpPr>
            <a:spLocks noGrp="1"/>
          </p:cNvSpPr>
          <p:nvPr>
            <p:ph type="sldNum" sz="quarter" idx="10"/>
          </p:nvPr>
        </p:nvSpPr>
        <p:spPr>
          <a:xfrm>
            <a:off x="220634" y="157940"/>
            <a:ext cx="750277" cy="457200"/>
          </a:xfrm>
        </p:spPr>
        <p:txBody>
          <a:bodyPr/>
          <a:lstStyle/>
          <a:p>
            <a:pPr>
              <a:defRPr/>
            </a:pPr>
            <a:fld id="{5C12A3F3-78C8-448B-9D68-F99593E35AF6}" type="slidenum">
              <a:rPr lang="it-IT" smtClean="0"/>
              <a:pPr>
                <a:defRPr/>
              </a:pPr>
              <a:t>52</a:t>
            </a:fld>
            <a:endParaRPr lang="it-IT" dirty="0"/>
          </a:p>
        </p:txBody>
      </p:sp>
    </p:spTree>
    <p:extLst>
      <p:ext uri="{BB962C8B-B14F-4D97-AF65-F5344CB8AC3E}">
        <p14:creationId xmlns:p14="http://schemas.microsoft.com/office/powerpoint/2010/main" val="390088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Segundo ejercicio: explorar el archivo descargado por medio de </a:t>
            </a:r>
            <a:r>
              <a:rPr lang="es-CO" dirty="0" err="1"/>
              <a:t>data.table</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53</a:t>
            </a:fld>
            <a:endParaRPr lang="it-IT" dirty="0"/>
          </a:p>
        </p:txBody>
      </p:sp>
      <p:sp>
        <p:nvSpPr>
          <p:cNvPr id="6" name="Rectángulo 5">
            <a:extLst>
              <a:ext uri="{FF2B5EF4-FFF2-40B4-BE49-F238E27FC236}">
                <a16:creationId xmlns:a16="http://schemas.microsoft.com/office/drawing/2014/main" id="{9D5ADA42-C81B-42BE-A8DE-8CA78F655432}"/>
              </a:ext>
            </a:extLst>
          </p:cNvPr>
          <p:cNvSpPr/>
          <p:nvPr/>
        </p:nvSpPr>
        <p:spPr>
          <a:xfrm>
            <a:off x="2491559" y="2575214"/>
            <a:ext cx="7208882" cy="2279920"/>
          </a:xfrm>
          <a:prstGeom prst="rect">
            <a:avLst/>
          </a:prstGeom>
          <a:solidFill>
            <a:schemeClr val="accent1">
              <a:lumMod val="20000"/>
              <a:lumOff val="80000"/>
            </a:schemeClr>
          </a:solidFill>
          <a:ln>
            <a:solidFill>
              <a:schemeClr val="bg1"/>
            </a:solidFill>
          </a:ln>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Con las descargas que han hecho investiguen los siguientes aspectos por usando </a:t>
            </a:r>
            <a:r>
              <a:rPr lang="es-ES" sz="1600" dirty="0" err="1">
                <a:solidFill>
                  <a:schemeClr val="accent1">
                    <a:lumMod val="50000"/>
                  </a:schemeClr>
                </a:solidFill>
                <a:latin typeface="Segoe UI" panose="020B0502040204020203" pitchFamily="34" charset="0"/>
                <a:cs typeface="Segoe UI" panose="020B0502040204020203" pitchFamily="34" charset="0"/>
              </a:rPr>
              <a:t>data.table</a:t>
            </a:r>
            <a:endParaRPr lang="es-ES" sz="1600" dirty="0">
              <a:solidFill>
                <a:schemeClr val="accent1">
                  <a:lumMod val="50000"/>
                </a:schemeClr>
              </a:solidFill>
              <a:latin typeface="Segoe UI" panose="020B0502040204020203" pitchFamily="34" charset="0"/>
              <a:cs typeface="Segoe UI" panose="020B0502040204020203" pitchFamily="34" charset="0"/>
            </a:endParaRPr>
          </a:p>
          <a:p>
            <a:pPr algn="ctr">
              <a:lnSpc>
                <a:spcPct val="115000"/>
              </a:lnSpc>
              <a:spcAft>
                <a:spcPts val="1000"/>
              </a:spcAft>
            </a:pPr>
            <a:endParaRPr lang="es-ES" sz="1600" dirty="0">
              <a:solidFill>
                <a:schemeClr val="accent1">
                  <a:lumMod val="50000"/>
                </a:schemeClr>
              </a:solidFill>
              <a:latin typeface="Segoe UI" panose="020B0502040204020203" pitchFamily="34" charset="0"/>
              <a:cs typeface="Segoe UI" panose="020B0502040204020203" pitchFamily="34" charset="0"/>
            </a:endParaRPr>
          </a:p>
          <a:p>
            <a:pPr marL="342900" indent="-342900" algn="ctr">
              <a:lnSpc>
                <a:spcPct val="115000"/>
              </a:lnSpc>
              <a:spcAft>
                <a:spcPts val="1000"/>
              </a:spcAft>
              <a:buAutoNum type="arabicParenR"/>
            </a:pPr>
            <a:r>
              <a:rPr lang="es-ES" sz="1600" dirty="0">
                <a:solidFill>
                  <a:schemeClr val="accent1">
                    <a:lumMod val="50000"/>
                  </a:schemeClr>
                </a:solidFill>
                <a:latin typeface="Segoe UI" panose="020B0502040204020203" pitchFamily="34" charset="0"/>
                <a:cs typeface="Segoe UI" panose="020B0502040204020203" pitchFamily="34" charset="0"/>
              </a:rPr>
              <a:t>¿En que idiomas están los artículos?</a:t>
            </a:r>
          </a:p>
          <a:p>
            <a:pPr marL="342900" indent="-342900" algn="ctr">
              <a:lnSpc>
                <a:spcPct val="115000"/>
              </a:lnSpc>
              <a:spcAft>
                <a:spcPts val="1000"/>
              </a:spcAft>
              <a:buAutoNum type="arabicParenR"/>
            </a:pPr>
            <a:r>
              <a:rPr lang="es-ES" sz="1600" dirty="0">
                <a:solidFill>
                  <a:schemeClr val="accent1">
                    <a:lumMod val="50000"/>
                  </a:schemeClr>
                </a:solidFill>
                <a:latin typeface="Segoe UI" panose="020B0502040204020203" pitchFamily="34" charset="0"/>
                <a:cs typeface="Segoe UI" panose="020B0502040204020203" pitchFamily="34" charset="0"/>
              </a:rPr>
              <a:t>¿De que países son?</a:t>
            </a:r>
          </a:p>
          <a:p>
            <a:pPr marL="342900" indent="-342900" algn="ctr">
              <a:lnSpc>
                <a:spcPct val="115000"/>
              </a:lnSpc>
              <a:spcAft>
                <a:spcPts val="1000"/>
              </a:spcAft>
              <a:buAutoNum type="arabicParenR"/>
            </a:pPr>
            <a:r>
              <a:rPr lang="es-ES" sz="1600" dirty="0">
                <a:solidFill>
                  <a:schemeClr val="accent1">
                    <a:lumMod val="50000"/>
                  </a:schemeClr>
                </a:solidFill>
                <a:latin typeface="Segoe UI" panose="020B0502040204020203" pitchFamily="34" charset="0"/>
                <a:cs typeface="Segoe UI" panose="020B0502040204020203" pitchFamily="34" charset="0"/>
              </a:rPr>
              <a:t>¿ Cuantos artículos de prensa, de blog y publicaciones de foros hay?</a:t>
            </a:r>
          </a:p>
        </p:txBody>
      </p:sp>
    </p:spTree>
    <p:extLst>
      <p:ext uri="{BB962C8B-B14F-4D97-AF65-F5344CB8AC3E}">
        <p14:creationId xmlns:p14="http://schemas.microsoft.com/office/powerpoint/2010/main" val="1039836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24">
            <a:extLst>
              <a:ext uri="{FF2B5EF4-FFF2-40B4-BE49-F238E27FC236}">
                <a16:creationId xmlns:a16="http://schemas.microsoft.com/office/drawing/2014/main" id="{20F819A8-8A94-461B-86F9-C47A5A6D3B52}"/>
              </a:ext>
            </a:extLst>
          </p:cNvPr>
          <p:cNvSpPr>
            <a:spLocks noGrp="1"/>
          </p:cNvSpPr>
          <p:nvPr>
            <p:ph type="title"/>
          </p:nvPr>
        </p:nvSpPr>
        <p:spPr/>
        <p:txBody>
          <a:bodyPr/>
          <a:lstStyle/>
          <a:p>
            <a:r>
              <a:rPr lang="es-CO" dirty="0"/>
              <a:t>Trabajar con Big data en R:</a:t>
            </a:r>
            <a:br>
              <a:rPr lang="es-CO" dirty="0"/>
            </a:br>
            <a:r>
              <a:rPr lang="es-CO" dirty="0" err="1"/>
              <a:t>tidyverse</a:t>
            </a:r>
            <a:endParaRPr lang="es-CO" dirty="0"/>
          </a:p>
        </p:txBody>
      </p:sp>
      <p:pic>
        <p:nvPicPr>
          <p:cNvPr id="4" name="Marcador de posición de imagen 3" descr="Imagen que contiene negro, pantalla&#10;&#10;Descripción generada automáticamente">
            <a:extLst>
              <a:ext uri="{FF2B5EF4-FFF2-40B4-BE49-F238E27FC236}">
                <a16:creationId xmlns:a16="http://schemas.microsoft.com/office/drawing/2014/main" id="{65366D04-2153-4D60-81AD-6807EEBFA84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7496" r="7496"/>
          <a:stretch>
            <a:fillRect/>
          </a:stretch>
        </p:blipFill>
        <p:spPr/>
      </p:pic>
    </p:spTree>
    <p:extLst>
      <p:ext uri="{BB962C8B-B14F-4D97-AF65-F5344CB8AC3E}">
        <p14:creationId xmlns:p14="http://schemas.microsoft.com/office/powerpoint/2010/main" val="2308807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dirty="0"/>
              <a:t>¿Qué es </a:t>
            </a:r>
            <a:r>
              <a:rPr lang="es-CO" dirty="0" err="1"/>
              <a:t>tidyerse</a:t>
            </a:r>
            <a:r>
              <a:rPr lang="es-CO" dirty="0"/>
              <a:t>?</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55</a:t>
            </a:fld>
            <a:endParaRPr lang="it-IT" dirty="0"/>
          </a:p>
        </p:txBody>
      </p:sp>
      <p:sp>
        <p:nvSpPr>
          <p:cNvPr id="7" name="Rectángulo 6">
            <a:extLst>
              <a:ext uri="{FF2B5EF4-FFF2-40B4-BE49-F238E27FC236}">
                <a16:creationId xmlns:a16="http://schemas.microsoft.com/office/drawing/2014/main" id="{E7F767DD-995F-47C8-88E9-67498C3053FE}"/>
              </a:ext>
            </a:extLst>
          </p:cNvPr>
          <p:cNvSpPr/>
          <p:nvPr/>
        </p:nvSpPr>
        <p:spPr>
          <a:xfrm>
            <a:off x="1152019" y="828926"/>
            <a:ext cx="9942477" cy="917495"/>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600" dirty="0" err="1">
                <a:solidFill>
                  <a:schemeClr val="accent1">
                    <a:lumMod val="50000"/>
                  </a:schemeClr>
                </a:solidFill>
                <a:latin typeface="Segoe UI" panose="020B0502040204020203" pitchFamily="34" charset="0"/>
                <a:cs typeface="Segoe UI" panose="020B0502040204020203" pitchFamily="34" charset="0"/>
              </a:rPr>
              <a:t>Tidyverse</a:t>
            </a:r>
            <a:r>
              <a:rPr lang="es-ES" sz="1600" dirty="0">
                <a:solidFill>
                  <a:schemeClr val="accent1">
                    <a:lumMod val="50000"/>
                  </a:schemeClr>
                </a:solidFill>
                <a:latin typeface="Segoe UI" panose="020B0502040204020203" pitchFamily="34" charset="0"/>
                <a:cs typeface="Segoe UI" panose="020B0502040204020203" pitchFamily="34" charset="0"/>
              </a:rPr>
              <a:t> es un conjunto de paquetes de R escritos por el grupo de Hadley </a:t>
            </a:r>
            <a:r>
              <a:rPr lang="es-ES" sz="1600" dirty="0" err="1">
                <a:solidFill>
                  <a:schemeClr val="accent1">
                    <a:lumMod val="50000"/>
                  </a:schemeClr>
                </a:solidFill>
                <a:latin typeface="Segoe UI" panose="020B0502040204020203" pitchFamily="34" charset="0"/>
                <a:cs typeface="Segoe UI" panose="020B0502040204020203" pitchFamily="34" charset="0"/>
              </a:rPr>
              <a:t>Wickham</a:t>
            </a:r>
            <a:r>
              <a:rPr lang="es-ES" sz="1600" dirty="0">
                <a:solidFill>
                  <a:schemeClr val="accent1">
                    <a:lumMod val="50000"/>
                  </a:schemeClr>
                </a:solidFill>
                <a:latin typeface="Segoe UI" panose="020B0502040204020203" pitchFamily="34" charset="0"/>
                <a:cs typeface="Segoe UI" panose="020B0502040204020203" pitchFamily="34" charset="0"/>
              </a:rPr>
              <a:t> (</a:t>
            </a:r>
            <a:r>
              <a:rPr lang="es-ES" sz="1600" dirty="0" err="1">
                <a:solidFill>
                  <a:schemeClr val="accent1">
                    <a:lumMod val="50000"/>
                  </a:schemeClr>
                </a:solidFill>
                <a:latin typeface="Segoe UI" panose="020B0502040204020203" pitchFamily="34" charset="0"/>
                <a:cs typeface="Segoe UI" panose="020B0502040204020203" pitchFamily="34" charset="0"/>
              </a:rPr>
              <a:t>Chief</a:t>
            </a:r>
            <a:r>
              <a:rPr lang="es-ES" sz="1600" dirty="0">
                <a:solidFill>
                  <a:schemeClr val="accent1">
                    <a:lumMod val="50000"/>
                  </a:schemeClr>
                </a:solidFill>
                <a:latin typeface="Segoe UI" panose="020B0502040204020203" pitchFamily="34" charset="0"/>
                <a:cs typeface="Segoe UI" panose="020B0502040204020203" pitchFamily="34" charset="0"/>
              </a:rPr>
              <a:t> </a:t>
            </a:r>
            <a:r>
              <a:rPr lang="es-ES" sz="1600" dirty="0" err="1">
                <a:solidFill>
                  <a:schemeClr val="accent1">
                    <a:lumMod val="50000"/>
                  </a:schemeClr>
                </a:solidFill>
                <a:latin typeface="Segoe UI" panose="020B0502040204020203" pitchFamily="34" charset="0"/>
                <a:cs typeface="Segoe UI" panose="020B0502040204020203" pitchFamily="34" charset="0"/>
              </a:rPr>
              <a:t>Scientist</a:t>
            </a:r>
            <a:r>
              <a:rPr lang="es-ES" sz="1600" dirty="0">
                <a:solidFill>
                  <a:schemeClr val="accent1">
                    <a:lumMod val="50000"/>
                  </a:schemeClr>
                </a:solidFill>
                <a:latin typeface="Segoe UI" panose="020B0502040204020203" pitchFamily="34" charset="0"/>
                <a:cs typeface="Segoe UI" panose="020B0502040204020203" pitchFamily="34" charset="0"/>
              </a:rPr>
              <a:t> de </a:t>
            </a:r>
            <a:r>
              <a:rPr lang="es-ES" sz="1600" dirty="0" err="1">
                <a:solidFill>
                  <a:schemeClr val="accent1">
                    <a:lumMod val="50000"/>
                  </a:schemeClr>
                </a:solidFill>
                <a:latin typeface="Segoe UI" panose="020B0502040204020203" pitchFamily="34" charset="0"/>
                <a:cs typeface="Segoe UI" panose="020B0502040204020203" pitchFamily="34" charset="0"/>
              </a:rPr>
              <a:t>Rstudio</a:t>
            </a:r>
            <a:r>
              <a:rPr lang="es-ES" sz="1600" dirty="0">
                <a:solidFill>
                  <a:schemeClr val="accent1">
                    <a:lumMod val="50000"/>
                  </a:schemeClr>
                </a:solidFill>
                <a:latin typeface="Segoe UI" panose="020B0502040204020203" pitchFamily="34" charset="0"/>
                <a:cs typeface="Segoe UI" panose="020B0502040204020203" pitchFamily="34" charset="0"/>
              </a:rPr>
              <a:t>). El </a:t>
            </a:r>
            <a:r>
              <a:rPr lang="es-ES" sz="1600" dirty="0" err="1">
                <a:solidFill>
                  <a:schemeClr val="accent1">
                    <a:lumMod val="50000"/>
                  </a:schemeClr>
                </a:solidFill>
                <a:latin typeface="Segoe UI" panose="020B0502040204020203" pitchFamily="34" charset="0"/>
                <a:cs typeface="Segoe UI" panose="020B0502040204020203" pitchFamily="34" charset="0"/>
              </a:rPr>
              <a:t>tidyverse</a:t>
            </a:r>
            <a:r>
              <a:rPr lang="es-ES" sz="1600" dirty="0">
                <a:solidFill>
                  <a:schemeClr val="accent1">
                    <a:lumMod val="50000"/>
                  </a:schemeClr>
                </a:solidFill>
                <a:latin typeface="Segoe UI" panose="020B0502040204020203" pitchFamily="34" charset="0"/>
                <a:cs typeface="Segoe UI" panose="020B0502040204020203" pitchFamily="34" charset="0"/>
              </a:rPr>
              <a:t> está impulsando una verdadera revolución dentro el mundo de R que se basa en un enfoque " </a:t>
            </a:r>
            <a:r>
              <a:rPr lang="es-ES" sz="1600" dirty="0" err="1">
                <a:solidFill>
                  <a:schemeClr val="accent1">
                    <a:lumMod val="50000"/>
                  </a:schemeClr>
                </a:solidFill>
                <a:latin typeface="Segoe UI" panose="020B0502040204020203" pitchFamily="34" charset="0"/>
                <a:cs typeface="Segoe UI" panose="020B0502040204020203" pitchFamily="34" charset="0"/>
              </a:rPr>
              <a:t>tidy</a:t>
            </a:r>
            <a:r>
              <a:rPr lang="es-ES" sz="1600" dirty="0">
                <a:solidFill>
                  <a:schemeClr val="accent1">
                    <a:lumMod val="50000"/>
                  </a:schemeClr>
                </a:solidFill>
                <a:latin typeface="Segoe UI" panose="020B0502040204020203" pitchFamily="34" charset="0"/>
                <a:cs typeface="Segoe UI" panose="020B0502040204020203" pitchFamily="34" charset="0"/>
              </a:rPr>
              <a:t> data" es decir comandos simples y datos ordenados.</a:t>
            </a:r>
          </a:p>
        </p:txBody>
      </p:sp>
      <p:pic>
        <p:nvPicPr>
          <p:cNvPr id="4" name="Imagen 3">
            <a:extLst>
              <a:ext uri="{FF2B5EF4-FFF2-40B4-BE49-F238E27FC236}">
                <a16:creationId xmlns:a16="http://schemas.microsoft.com/office/drawing/2014/main" id="{4FBB6BBD-6D48-4196-8862-643E284A813C}"/>
              </a:ext>
            </a:extLst>
          </p:cNvPr>
          <p:cNvPicPr>
            <a:picLocks noChangeAspect="1"/>
          </p:cNvPicPr>
          <p:nvPr/>
        </p:nvPicPr>
        <p:blipFill rotWithShape="1">
          <a:blip r:embed="rId2"/>
          <a:srcRect t="4561" b="6705"/>
          <a:stretch/>
        </p:blipFill>
        <p:spPr>
          <a:xfrm>
            <a:off x="1057984" y="1904516"/>
            <a:ext cx="10076033" cy="4764934"/>
          </a:xfrm>
          <a:prstGeom prst="rect">
            <a:avLst/>
          </a:prstGeom>
        </p:spPr>
      </p:pic>
    </p:spTree>
    <p:extLst>
      <p:ext uri="{BB962C8B-B14F-4D97-AF65-F5344CB8AC3E}">
        <p14:creationId xmlns:p14="http://schemas.microsoft.com/office/powerpoint/2010/main" val="1262380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D01D71-78E7-4F1C-8E18-B51F4B87DE57}"/>
              </a:ext>
            </a:extLst>
          </p:cNvPr>
          <p:cNvSpPr>
            <a:spLocks noGrp="1"/>
          </p:cNvSpPr>
          <p:nvPr>
            <p:ph type="title"/>
          </p:nvPr>
        </p:nvSpPr>
        <p:spPr/>
        <p:txBody>
          <a:bodyPr/>
          <a:lstStyle/>
          <a:p>
            <a:r>
              <a:rPr lang="es-CO" b="1" dirty="0"/>
              <a:t>Los dos pilares del </a:t>
            </a:r>
            <a:r>
              <a:rPr lang="es-CO" b="1" dirty="0" err="1"/>
              <a:t>tidyverse</a:t>
            </a:r>
            <a:r>
              <a:rPr lang="es-CO" b="1" dirty="0"/>
              <a:t>: sencillez y programación </a:t>
            </a:r>
            <a:r>
              <a:rPr lang="es-CO" dirty="0"/>
              <a:t>pipe</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56</a:t>
            </a:fld>
            <a:endParaRPr lang="it-IT" dirty="0"/>
          </a:p>
        </p:txBody>
      </p:sp>
      <p:sp>
        <p:nvSpPr>
          <p:cNvPr id="14" name="Rectángulo 13">
            <a:extLst>
              <a:ext uri="{FF2B5EF4-FFF2-40B4-BE49-F238E27FC236}">
                <a16:creationId xmlns:a16="http://schemas.microsoft.com/office/drawing/2014/main" id="{6572C590-A639-4364-AF4E-6A65BBD02914}"/>
              </a:ext>
            </a:extLst>
          </p:cNvPr>
          <p:cNvSpPr/>
          <p:nvPr/>
        </p:nvSpPr>
        <p:spPr>
          <a:xfrm>
            <a:off x="4836000" y="2222199"/>
            <a:ext cx="2520000" cy="702052"/>
          </a:xfrm>
          <a:prstGeom prst="rect">
            <a:avLst/>
          </a:prstGeom>
          <a:solidFill>
            <a:schemeClr val="accent1"/>
          </a:solidFill>
        </p:spPr>
        <p:txBody>
          <a:bodyPr wrap="square" anchor="ctr">
            <a:spAutoFit/>
          </a:bodyPr>
          <a:lstStyle/>
          <a:p>
            <a:pPr algn="ctr">
              <a:lnSpc>
                <a:spcPct val="115000"/>
              </a:lnSpc>
              <a:spcAft>
                <a:spcPts val="1000"/>
              </a:spcAft>
            </a:pPr>
            <a:r>
              <a:rPr lang="es-ES" sz="1800" b="1" dirty="0">
                <a:solidFill>
                  <a:schemeClr val="bg1"/>
                </a:solidFill>
                <a:latin typeface="Segoe UI" panose="020B0502040204020203" pitchFamily="34" charset="0"/>
                <a:cs typeface="Segoe UI" panose="020B0502040204020203" pitchFamily="34" charset="0"/>
              </a:rPr>
              <a:t>ESTRUCTURA SEMANTICA</a:t>
            </a:r>
          </a:p>
        </p:txBody>
      </p:sp>
      <p:sp>
        <p:nvSpPr>
          <p:cNvPr id="15" name="Rectángulo 14">
            <a:extLst>
              <a:ext uri="{FF2B5EF4-FFF2-40B4-BE49-F238E27FC236}">
                <a16:creationId xmlns:a16="http://schemas.microsoft.com/office/drawing/2014/main" id="{A1CF8BC3-2860-4FF6-81D3-E7C72D4DCF3B}"/>
              </a:ext>
            </a:extLst>
          </p:cNvPr>
          <p:cNvSpPr/>
          <p:nvPr/>
        </p:nvSpPr>
        <p:spPr>
          <a:xfrm>
            <a:off x="4836001" y="3284980"/>
            <a:ext cx="2520000" cy="2050113"/>
          </a:xfrm>
          <a:prstGeom prst="rect">
            <a:avLst/>
          </a:prstGeom>
          <a:solidFill>
            <a:schemeClr val="accent1">
              <a:lumMod val="20000"/>
              <a:lumOff val="80000"/>
            </a:schemeClr>
          </a:solidFill>
        </p:spPr>
        <p:txBody>
          <a:bodyPr wrap="square" anchor="t">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Las funciones tienen nombres inmediatos, fáciles de aprender y toda manipulación se basa en cuatro pilares: filtrar, transformar, agregar, ordenar</a:t>
            </a:r>
          </a:p>
        </p:txBody>
      </p:sp>
      <p:sp>
        <p:nvSpPr>
          <p:cNvPr id="16" name="Rectángulo 15">
            <a:extLst>
              <a:ext uri="{FF2B5EF4-FFF2-40B4-BE49-F238E27FC236}">
                <a16:creationId xmlns:a16="http://schemas.microsoft.com/office/drawing/2014/main" id="{65E9A23D-F865-4BF2-9BD5-F9EA566A8C58}"/>
              </a:ext>
            </a:extLst>
          </p:cNvPr>
          <p:cNvSpPr/>
          <p:nvPr/>
        </p:nvSpPr>
        <p:spPr>
          <a:xfrm>
            <a:off x="8339176" y="2222199"/>
            <a:ext cx="2520000" cy="702052"/>
          </a:xfrm>
          <a:prstGeom prst="rect">
            <a:avLst/>
          </a:prstGeom>
          <a:solidFill>
            <a:schemeClr val="accent1"/>
          </a:solidFill>
        </p:spPr>
        <p:txBody>
          <a:bodyPr wrap="square" anchor="ctr">
            <a:spAutoFit/>
          </a:bodyPr>
          <a:lstStyle/>
          <a:p>
            <a:pPr algn="ctr">
              <a:lnSpc>
                <a:spcPct val="115000"/>
              </a:lnSpc>
              <a:spcAft>
                <a:spcPts val="1000"/>
              </a:spcAft>
            </a:pPr>
            <a:r>
              <a:rPr lang="es-ES" sz="1800" b="1" dirty="0">
                <a:solidFill>
                  <a:schemeClr val="bg1"/>
                </a:solidFill>
                <a:latin typeface="Segoe UI" panose="020B0502040204020203" pitchFamily="34" charset="0"/>
                <a:cs typeface="Segoe UI" panose="020B0502040204020203" pitchFamily="34" charset="0"/>
              </a:rPr>
              <a:t>PROGRAMACIÓN PIPE</a:t>
            </a:r>
          </a:p>
        </p:txBody>
      </p:sp>
      <p:sp>
        <p:nvSpPr>
          <p:cNvPr id="18" name="Rectángulo 17">
            <a:extLst>
              <a:ext uri="{FF2B5EF4-FFF2-40B4-BE49-F238E27FC236}">
                <a16:creationId xmlns:a16="http://schemas.microsoft.com/office/drawing/2014/main" id="{9D354F94-E204-4419-A229-794E07302E27}"/>
              </a:ext>
            </a:extLst>
          </p:cNvPr>
          <p:cNvSpPr/>
          <p:nvPr/>
        </p:nvSpPr>
        <p:spPr>
          <a:xfrm>
            <a:off x="8335257" y="3284980"/>
            <a:ext cx="2520000" cy="2333267"/>
          </a:xfrm>
          <a:prstGeom prst="rect">
            <a:avLst/>
          </a:prstGeom>
          <a:solidFill>
            <a:schemeClr val="accent1">
              <a:lumMod val="20000"/>
              <a:lumOff val="80000"/>
            </a:schemeClr>
          </a:solidFill>
        </p:spPr>
        <p:txBody>
          <a:bodyPr wrap="square" anchor="t">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La programación pipe permite encadenar llamadas a funciones para así realizar de forma sencilla transformaciones de datos complejas ahorrándose las paréntesis</a:t>
            </a:r>
          </a:p>
        </p:txBody>
      </p:sp>
      <p:sp>
        <p:nvSpPr>
          <p:cNvPr id="25" name="CuadroTexto 24">
            <a:extLst>
              <a:ext uri="{FF2B5EF4-FFF2-40B4-BE49-F238E27FC236}">
                <a16:creationId xmlns:a16="http://schemas.microsoft.com/office/drawing/2014/main" id="{A33C85A5-673F-45AF-AC4F-5CECE4C9CB5A}"/>
              </a:ext>
            </a:extLst>
          </p:cNvPr>
          <p:cNvSpPr txBox="1"/>
          <p:nvPr/>
        </p:nvSpPr>
        <p:spPr>
          <a:xfrm>
            <a:off x="9012107" y="1256170"/>
            <a:ext cx="1188165" cy="584775"/>
          </a:xfrm>
          <a:prstGeom prst="rect">
            <a:avLst/>
          </a:prstGeom>
          <a:noFill/>
        </p:spPr>
        <p:txBody>
          <a:bodyPr wrap="square" rtlCol="0">
            <a:spAutoFit/>
          </a:bodyPr>
          <a:lstStyle/>
          <a:p>
            <a:pPr algn="ctr"/>
            <a:r>
              <a:rPr lang="it-IT" sz="3200" b="1" dirty="0">
                <a:ln w="28575">
                  <a:solidFill>
                    <a:schemeClr val="accent1"/>
                  </a:solidFill>
                </a:ln>
                <a:solidFill>
                  <a:schemeClr val="accent1"/>
                </a:solidFill>
                <a:latin typeface="Calibri" panose="020F0502020204030204" pitchFamily="34" charset="0"/>
                <a:cs typeface="Calibri" panose="020F0502020204030204" pitchFamily="34" charset="0"/>
              </a:rPr>
              <a:t>%&gt;%</a:t>
            </a:r>
          </a:p>
        </p:txBody>
      </p:sp>
      <p:pic>
        <p:nvPicPr>
          <p:cNvPr id="8" name="Gráfico 7" descr="Matemáticas">
            <a:extLst>
              <a:ext uri="{FF2B5EF4-FFF2-40B4-BE49-F238E27FC236}">
                <a16:creationId xmlns:a16="http://schemas.microsoft.com/office/drawing/2014/main" id="{99EFD0CE-2646-4EAE-ACD2-5C05C66DB0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799" y="1091357"/>
            <a:ext cx="914400" cy="914400"/>
          </a:xfrm>
          <a:prstGeom prst="rect">
            <a:avLst/>
          </a:prstGeom>
        </p:spPr>
      </p:pic>
      <p:sp>
        <p:nvSpPr>
          <p:cNvPr id="19" name="Rectángulo 18">
            <a:extLst>
              <a:ext uri="{FF2B5EF4-FFF2-40B4-BE49-F238E27FC236}">
                <a16:creationId xmlns:a16="http://schemas.microsoft.com/office/drawing/2014/main" id="{6863890E-E3F6-4F43-98D7-4C02C7D7D2B7}"/>
              </a:ext>
            </a:extLst>
          </p:cNvPr>
          <p:cNvSpPr/>
          <p:nvPr/>
        </p:nvSpPr>
        <p:spPr>
          <a:xfrm>
            <a:off x="1333073" y="2222199"/>
            <a:ext cx="2520000" cy="702052"/>
          </a:xfrm>
          <a:prstGeom prst="rect">
            <a:avLst/>
          </a:prstGeom>
          <a:solidFill>
            <a:schemeClr val="accent1"/>
          </a:solidFill>
        </p:spPr>
        <p:txBody>
          <a:bodyPr wrap="square" anchor="ctr">
            <a:spAutoFit/>
          </a:bodyPr>
          <a:lstStyle/>
          <a:p>
            <a:pPr algn="ctr">
              <a:lnSpc>
                <a:spcPct val="115000"/>
              </a:lnSpc>
              <a:spcAft>
                <a:spcPts val="1000"/>
              </a:spcAft>
            </a:pPr>
            <a:r>
              <a:rPr lang="es-ES" sz="1800" b="1" dirty="0">
                <a:solidFill>
                  <a:schemeClr val="bg1"/>
                </a:solidFill>
                <a:latin typeface="Segoe UI" panose="020B0502040204020203" pitchFamily="34" charset="0"/>
                <a:cs typeface="Segoe UI" panose="020B0502040204020203" pitchFamily="34" charset="0"/>
              </a:rPr>
              <a:t>ESTRUCTURA DE DATOS</a:t>
            </a:r>
          </a:p>
        </p:txBody>
      </p:sp>
      <p:sp>
        <p:nvSpPr>
          <p:cNvPr id="21" name="Rectángulo 20">
            <a:extLst>
              <a:ext uri="{FF2B5EF4-FFF2-40B4-BE49-F238E27FC236}">
                <a16:creationId xmlns:a16="http://schemas.microsoft.com/office/drawing/2014/main" id="{BE498F31-8BB4-4343-91DE-15BD3320385F}"/>
              </a:ext>
            </a:extLst>
          </p:cNvPr>
          <p:cNvSpPr/>
          <p:nvPr/>
        </p:nvSpPr>
        <p:spPr>
          <a:xfrm>
            <a:off x="1332825" y="3284980"/>
            <a:ext cx="2520000" cy="2306593"/>
          </a:xfrm>
          <a:prstGeom prst="rect">
            <a:avLst/>
          </a:prstGeom>
          <a:solidFill>
            <a:schemeClr val="accent1">
              <a:lumMod val="20000"/>
              <a:lumOff val="80000"/>
            </a:schemeClr>
          </a:solidFill>
        </p:spPr>
        <p:txBody>
          <a:bodyPr wrap="square" anchor="t">
            <a:spAutoFit/>
          </a:bodyPr>
          <a:lstStyle/>
          <a:p>
            <a:pPr marL="288000" indent="-288000" algn="ctr">
              <a:lnSpc>
                <a:spcPct val="115000"/>
              </a:lnSpc>
              <a:spcAft>
                <a:spcPts val="600"/>
              </a:spcAft>
              <a:buAutoNum type="arabicParenR"/>
            </a:pPr>
            <a:r>
              <a:rPr lang="es-ES" sz="1600" dirty="0">
                <a:solidFill>
                  <a:schemeClr val="accent1">
                    <a:lumMod val="50000"/>
                  </a:schemeClr>
                </a:solidFill>
                <a:latin typeface="Segoe UI" panose="020B0502040204020203" pitchFamily="34" charset="0"/>
                <a:cs typeface="Segoe UI" panose="020B0502040204020203" pitchFamily="34" charset="0"/>
              </a:rPr>
              <a:t>Cada variable forma una columna</a:t>
            </a:r>
          </a:p>
          <a:p>
            <a:pPr marL="342900" indent="-288000" algn="ctr">
              <a:lnSpc>
                <a:spcPct val="115000"/>
              </a:lnSpc>
              <a:spcAft>
                <a:spcPts val="1000"/>
              </a:spcAft>
              <a:buAutoNum type="arabicParenR"/>
            </a:pPr>
            <a:r>
              <a:rPr lang="es-ES" sz="1600" dirty="0">
                <a:solidFill>
                  <a:schemeClr val="accent1">
                    <a:lumMod val="50000"/>
                  </a:schemeClr>
                </a:solidFill>
                <a:latin typeface="Segoe UI" panose="020B0502040204020203" pitchFamily="34" charset="0"/>
                <a:cs typeface="Segoe UI" panose="020B0502040204020203" pitchFamily="34" charset="0"/>
              </a:rPr>
              <a:t>Cada observación es una fila</a:t>
            </a:r>
          </a:p>
          <a:p>
            <a:pPr marL="342900" indent="-288000" algn="ctr">
              <a:lnSpc>
                <a:spcPct val="115000"/>
              </a:lnSpc>
              <a:spcAft>
                <a:spcPts val="1000"/>
              </a:spcAft>
              <a:buAutoNum type="arabicParenR"/>
            </a:pPr>
            <a:r>
              <a:rPr lang="es-ES" sz="1600" dirty="0">
                <a:solidFill>
                  <a:schemeClr val="accent1">
                    <a:lumMod val="50000"/>
                  </a:schemeClr>
                </a:solidFill>
                <a:latin typeface="Segoe UI" panose="020B0502040204020203" pitchFamily="34" charset="0"/>
                <a:cs typeface="Segoe UI" panose="020B0502040204020203" pitchFamily="34" charset="0"/>
              </a:rPr>
              <a:t>Cada tipo de unidad de observación forma una tabla</a:t>
            </a:r>
          </a:p>
        </p:txBody>
      </p:sp>
      <p:pic>
        <p:nvPicPr>
          <p:cNvPr id="10" name="Gráfico 9" descr="Tabla">
            <a:extLst>
              <a:ext uri="{FF2B5EF4-FFF2-40B4-BE49-F238E27FC236}">
                <a16:creationId xmlns:a16="http://schemas.microsoft.com/office/drawing/2014/main" id="{5E9B167B-1B50-4B7F-B1A7-E4056DFE5F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5873" y="1092038"/>
            <a:ext cx="914400" cy="914400"/>
          </a:xfrm>
          <a:prstGeom prst="rect">
            <a:avLst/>
          </a:prstGeom>
        </p:spPr>
      </p:pic>
    </p:spTree>
    <p:extLst>
      <p:ext uri="{BB962C8B-B14F-4D97-AF65-F5344CB8AC3E}">
        <p14:creationId xmlns:p14="http://schemas.microsoft.com/office/powerpoint/2010/main" val="1587159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79EFC8-953C-489A-92F4-573D548CC489}"/>
              </a:ext>
            </a:extLst>
          </p:cNvPr>
          <p:cNvSpPr>
            <a:spLocks noGrp="1"/>
          </p:cNvSpPr>
          <p:nvPr>
            <p:ph type="title"/>
          </p:nvPr>
        </p:nvSpPr>
        <p:spPr/>
        <p:txBody>
          <a:bodyPr/>
          <a:lstStyle/>
          <a:p>
            <a:r>
              <a:rPr lang="es-ES" dirty="0"/>
              <a:t>Los paquetes del ecosistema </a:t>
            </a:r>
            <a:r>
              <a:rPr lang="es-ES" dirty="0" err="1"/>
              <a:t>tidyverse</a:t>
            </a:r>
            <a:endParaRPr lang="es-ES" dirty="0"/>
          </a:p>
        </p:txBody>
      </p:sp>
      <p:sp>
        <p:nvSpPr>
          <p:cNvPr id="3" name="Marcador de número de diapositiva 2">
            <a:extLst>
              <a:ext uri="{FF2B5EF4-FFF2-40B4-BE49-F238E27FC236}">
                <a16:creationId xmlns:a16="http://schemas.microsoft.com/office/drawing/2014/main" id="{0A48B2EF-B957-44B9-AAE6-A6D3D2973514}"/>
              </a:ext>
            </a:extLst>
          </p:cNvPr>
          <p:cNvSpPr>
            <a:spLocks noGrp="1"/>
          </p:cNvSpPr>
          <p:nvPr>
            <p:ph type="sldNum" sz="quarter" idx="10"/>
          </p:nvPr>
        </p:nvSpPr>
        <p:spPr/>
        <p:txBody>
          <a:bodyPr/>
          <a:lstStyle/>
          <a:p>
            <a:pPr>
              <a:defRPr/>
            </a:pPr>
            <a:fld id="{E3C0B7F3-FF2C-42D4-AF11-128555CD6974}" type="slidenum">
              <a:rPr lang="it-IT" smtClean="0"/>
              <a:pPr>
                <a:defRPr/>
              </a:pPr>
              <a:t>57</a:t>
            </a:fld>
            <a:endParaRPr lang="it-IT" dirty="0"/>
          </a:p>
        </p:txBody>
      </p:sp>
      <p:pic>
        <p:nvPicPr>
          <p:cNvPr id="1026" name="Picture 2" descr="https://d33wubrfki0l68.cloudfront.net/0ab849ed51b0b866ef6895c253d3899f4926d397/dbf0f/images/hex-ggplot2.png">
            <a:extLst>
              <a:ext uri="{FF2B5EF4-FFF2-40B4-BE49-F238E27FC236}">
                <a16:creationId xmlns:a16="http://schemas.microsoft.com/office/drawing/2014/main" id="{088D1831-891E-40C6-BCC9-F809CCC456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6816" y="5863595"/>
            <a:ext cx="683288"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33wubrfki0l68.cloudfront.net/071952491ec4a6a532a3f70ecfa2507af4d341f9/c167c/images/hex-dplyr.png">
            <a:extLst>
              <a:ext uri="{FF2B5EF4-FFF2-40B4-BE49-F238E27FC236}">
                <a16:creationId xmlns:a16="http://schemas.microsoft.com/office/drawing/2014/main" id="{8DB6DBAE-0263-4A1B-BD74-D6F44D09A7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1021" y="2492742"/>
            <a:ext cx="683286"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33wubrfki0l68.cloudfront.net/5f8c22ec53a1ac61684f3e8d59c623d09227d6b9/b15de/images/hex-tidyr.png">
            <a:extLst>
              <a:ext uri="{FF2B5EF4-FFF2-40B4-BE49-F238E27FC236}">
                <a16:creationId xmlns:a16="http://schemas.microsoft.com/office/drawing/2014/main" id="{BADD87DC-7AC4-4ABF-94A1-73E7FAF490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6950" y="2492742"/>
            <a:ext cx="683286"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33wubrfki0l68.cloudfront.net/66d3133b4a19949d0b9ddb95fc48da074b69fb07/7dfb6/images/hex-readr.png">
            <a:extLst>
              <a:ext uri="{FF2B5EF4-FFF2-40B4-BE49-F238E27FC236}">
                <a16:creationId xmlns:a16="http://schemas.microsoft.com/office/drawing/2014/main" id="{9092DB85-317B-46ED-934B-20ECFF66B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6361" y="1644231"/>
            <a:ext cx="683743"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d33wubrfki0l68.cloudfront.net/9221ddead578362bd17bafae5b85935334984429/37a68/images/hex-purrr.png">
            <a:extLst>
              <a:ext uri="{FF2B5EF4-FFF2-40B4-BE49-F238E27FC236}">
                <a16:creationId xmlns:a16="http://schemas.microsoft.com/office/drawing/2014/main" id="{3805AEB1-ABF7-4099-A5C1-48B836F87A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6361" y="4164879"/>
            <a:ext cx="683743"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d33wubrfki0l68.cloudfront.net/39246f1d6442cdc8ac9661a29bffaea03710019e/e74be/images/hex-stringr.png">
            <a:extLst>
              <a:ext uri="{FF2B5EF4-FFF2-40B4-BE49-F238E27FC236}">
                <a16:creationId xmlns:a16="http://schemas.microsoft.com/office/drawing/2014/main" id="{E89F31C0-387F-43C4-A6C8-24BD7D690E8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6361" y="3315975"/>
            <a:ext cx="683286"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d33wubrfki0l68.cloudfront.net/cd4a81fe4e2b6bf9ea7af524faf5f8c9db039edb/5c672/images/hex-forcats.png">
            <a:extLst>
              <a:ext uri="{FF2B5EF4-FFF2-40B4-BE49-F238E27FC236}">
                <a16:creationId xmlns:a16="http://schemas.microsoft.com/office/drawing/2014/main" id="{F66B830E-EC04-4DE6-ADE1-86889FE130B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97589" y="2508478"/>
            <a:ext cx="683286" cy="792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2F54A9A3-0D84-4AFE-8D7D-C7A53D7421E7}"/>
              </a:ext>
            </a:extLst>
          </p:cNvPr>
          <p:cNvSpPr/>
          <p:nvPr/>
        </p:nvSpPr>
        <p:spPr>
          <a:xfrm>
            <a:off x="303494" y="1876312"/>
            <a:ext cx="1428099" cy="318805"/>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400" b="1" dirty="0">
                <a:solidFill>
                  <a:schemeClr val="accent1">
                    <a:lumMod val="50000"/>
                  </a:schemeClr>
                </a:solidFill>
                <a:latin typeface="Segoe UI" panose="020B0502040204020203" pitchFamily="34" charset="0"/>
                <a:cs typeface="Segoe UI" panose="020B0502040204020203" pitchFamily="34" charset="0"/>
              </a:rPr>
              <a:t>IMPORT</a:t>
            </a:r>
          </a:p>
        </p:txBody>
      </p:sp>
      <p:sp>
        <p:nvSpPr>
          <p:cNvPr id="14" name="Rectángulo 13">
            <a:extLst>
              <a:ext uri="{FF2B5EF4-FFF2-40B4-BE49-F238E27FC236}">
                <a16:creationId xmlns:a16="http://schemas.microsoft.com/office/drawing/2014/main" id="{9291D762-2371-4F40-BA30-F0E03B93E25C}"/>
              </a:ext>
            </a:extLst>
          </p:cNvPr>
          <p:cNvSpPr/>
          <p:nvPr/>
        </p:nvSpPr>
        <p:spPr>
          <a:xfrm>
            <a:off x="303494" y="2724823"/>
            <a:ext cx="1428099" cy="318805"/>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400" b="1" dirty="0">
                <a:solidFill>
                  <a:schemeClr val="accent1">
                    <a:lumMod val="50000"/>
                  </a:schemeClr>
                </a:solidFill>
                <a:latin typeface="Segoe UI" panose="020B0502040204020203" pitchFamily="34" charset="0"/>
                <a:cs typeface="Segoe UI" panose="020B0502040204020203" pitchFamily="34" charset="0"/>
              </a:rPr>
              <a:t>MANIPULATE</a:t>
            </a:r>
          </a:p>
        </p:txBody>
      </p:sp>
      <p:sp>
        <p:nvSpPr>
          <p:cNvPr id="16" name="Rectángulo 15">
            <a:extLst>
              <a:ext uri="{FF2B5EF4-FFF2-40B4-BE49-F238E27FC236}">
                <a16:creationId xmlns:a16="http://schemas.microsoft.com/office/drawing/2014/main" id="{EB2312BA-70AD-4944-8945-D427193DCFE9}"/>
              </a:ext>
            </a:extLst>
          </p:cNvPr>
          <p:cNvSpPr/>
          <p:nvPr/>
        </p:nvSpPr>
        <p:spPr>
          <a:xfrm>
            <a:off x="303493" y="4407557"/>
            <a:ext cx="1428099" cy="318805"/>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400" b="1" dirty="0">
                <a:solidFill>
                  <a:schemeClr val="accent1">
                    <a:lumMod val="50000"/>
                  </a:schemeClr>
                </a:solidFill>
                <a:latin typeface="Segoe UI" panose="020B0502040204020203" pitchFamily="34" charset="0"/>
                <a:cs typeface="Segoe UI" panose="020B0502040204020203" pitchFamily="34" charset="0"/>
              </a:rPr>
              <a:t>PROGRAM</a:t>
            </a:r>
          </a:p>
        </p:txBody>
      </p:sp>
      <p:sp>
        <p:nvSpPr>
          <p:cNvPr id="17" name="Rectángulo 16">
            <a:extLst>
              <a:ext uri="{FF2B5EF4-FFF2-40B4-BE49-F238E27FC236}">
                <a16:creationId xmlns:a16="http://schemas.microsoft.com/office/drawing/2014/main" id="{B07414A6-4A59-4687-A552-984D2A1142E3}"/>
              </a:ext>
            </a:extLst>
          </p:cNvPr>
          <p:cNvSpPr/>
          <p:nvPr/>
        </p:nvSpPr>
        <p:spPr>
          <a:xfrm>
            <a:off x="303492" y="5249927"/>
            <a:ext cx="1428099" cy="318805"/>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400" b="1" dirty="0">
                <a:solidFill>
                  <a:schemeClr val="accent1">
                    <a:lumMod val="50000"/>
                  </a:schemeClr>
                </a:solidFill>
                <a:latin typeface="Segoe UI" panose="020B0502040204020203" pitchFamily="34" charset="0"/>
                <a:cs typeface="Segoe UI" panose="020B0502040204020203" pitchFamily="34" charset="0"/>
              </a:rPr>
              <a:t>MODEL</a:t>
            </a:r>
          </a:p>
        </p:txBody>
      </p:sp>
      <p:sp>
        <p:nvSpPr>
          <p:cNvPr id="18" name="Rectángulo 17">
            <a:extLst>
              <a:ext uri="{FF2B5EF4-FFF2-40B4-BE49-F238E27FC236}">
                <a16:creationId xmlns:a16="http://schemas.microsoft.com/office/drawing/2014/main" id="{E64460FA-7381-46AF-A925-3AAA1B5707ED}"/>
              </a:ext>
            </a:extLst>
          </p:cNvPr>
          <p:cNvSpPr/>
          <p:nvPr/>
        </p:nvSpPr>
        <p:spPr>
          <a:xfrm>
            <a:off x="347301" y="6110789"/>
            <a:ext cx="1428099" cy="318805"/>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400" b="1" dirty="0">
                <a:solidFill>
                  <a:schemeClr val="accent1">
                    <a:lumMod val="50000"/>
                  </a:schemeClr>
                </a:solidFill>
                <a:latin typeface="Segoe UI" panose="020B0502040204020203" pitchFamily="34" charset="0"/>
                <a:cs typeface="Segoe UI" panose="020B0502040204020203" pitchFamily="34" charset="0"/>
              </a:rPr>
              <a:t>VIZ</a:t>
            </a:r>
          </a:p>
        </p:txBody>
      </p:sp>
      <p:pic>
        <p:nvPicPr>
          <p:cNvPr id="1040" name="Picture 16" descr="https://d33wubrfki0l68.cloudfront.net/f55c43407ae8944b985e2547fe868e5e2b3f9621/720bb/images/hex-tibble.png">
            <a:extLst>
              <a:ext uri="{FF2B5EF4-FFF2-40B4-BE49-F238E27FC236}">
                <a16:creationId xmlns:a16="http://schemas.microsoft.com/office/drawing/2014/main" id="{43949F2A-D9AB-46EA-8A29-BAA636ED92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36361" y="2492742"/>
            <a:ext cx="683743" cy="792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a:extLst>
              <a:ext uri="{FF2B5EF4-FFF2-40B4-BE49-F238E27FC236}">
                <a16:creationId xmlns:a16="http://schemas.microsoft.com/office/drawing/2014/main" id="{23C822E6-A0F4-43ED-907F-F85243073AC5}"/>
              </a:ext>
            </a:extLst>
          </p:cNvPr>
          <p:cNvSpPr/>
          <p:nvPr/>
        </p:nvSpPr>
        <p:spPr>
          <a:xfrm>
            <a:off x="303493" y="3568115"/>
            <a:ext cx="1428099" cy="318805"/>
          </a:xfrm>
          <a:prstGeom prst="rect">
            <a:avLst/>
          </a:prstGeom>
          <a:solidFill>
            <a:schemeClr val="accent1">
              <a:lumMod val="20000"/>
              <a:lumOff val="80000"/>
            </a:schemeClr>
          </a:solidFill>
        </p:spPr>
        <p:txBody>
          <a:bodyPr wrap="square" anchor="ctr">
            <a:spAutoFit/>
          </a:bodyPr>
          <a:lstStyle/>
          <a:p>
            <a:pPr algn="ctr">
              <a:lnSpc>
                <a:spcPct val="115000"/>
              </a:lnSpc>
              <a:spcAft>
                <a:spcPts val="1000"/>
              </a:spcAft>
            </a:pPr>
            <a:r>
              <a:rPr lang="es-ES" sz="1400" b="1" dirty="0">
                <a:solidFill>
                  <a:schemeClr val="accent1">
                    <a:lumMod val="50000"/>
                  </a:schemeClr>
                </a:solidFill>
                <a:latin typeface="Segoe UI" panose="020B0502040204020203" pitchFamily="34" charset="0"/>
                <a:cs typeface="Segoe UI" panose="020B0502040204020203" pitchFamily="34" charset="0"/>
              </a:rPr>
              <a:t>TRANSFORM</a:t>
            </a:r>
          </a:p>
        </p:txBody>
      </p:sp>
      <p:sp>
        <p:nvSpPr>
          <p:cNvPr id="22" name="Rectángulo 21">
            <a:extLst>
              <a:ext uri="{FF2B5EF4-FFF2-40B4-BE49-F238E27FC236}">
                <a16:creationId xmlns:a16="http://schemas.microsoft.com/office/drawing/2014/main" id="{678AADF1-972C-4A15-ACC4-C49B83AB40C3}"/>
              </a:ext>
            </a:extLst>
          </p:cNvPr>
          <p:cNvSpPr/>
          <p:nvPr/>
        </p:nvSpPr>
        <p:spPr>
          <a:xfrm>
            <a:off x="1936361" y="1045359"/>
            <a:ext cx="3060000" cy="360000"/>
          </a:xfrm>
          <a:prstGeom prst="rect">
            <a:avLst/>
          </a:prstGeom>
          <a:solidFill>
            <a:schemeClr val="accent1"/>
          </a:solidFill>
        </p:spPr>
        <p:txBody>
          <a:bodyPr wrap="square" anchor="ctr">
            <a:spAutoFit/>
          </a:bodyPr>
          <a:lstStyle/>
          <a:p>
            <a:pPr algn="ctr">
              <a:lnSpc>
                <a:spcPct val="115000"/>
              </a:lnSpc>
              <a:spcAft>
                <a:spcPts val="1000"/>
              </a:spcAft>
            </a:pPr>
            <a:r>
              <a:rPr lang="es-ES" sz="1600" b="1" dirty="0">
                <a:solidFill>
                  <a:schemeClr val="bg1"/>
                </a:solidFill>
                <a:latin typeface="Segoe UI" panose="020B0502040204020203" pitchFamily="34" charset="0"/>
                <a:cs typeface="Segoe UI" panose="020B0502040204020203" pitchFamily="34" charset="0"/>
              </a:rPr>
              <a:t>CORE TIDYVERSE</a:t>
            </a:r>
          </a:p>
        </p:txBody>
      </p:sp>
      <p:sp>
        <p:nvSpPr>
          <p:cNvPr id="25" name="Rectángulo 24">
            <a:extLst>
              <a:ext uri="{FF2B5EF4-FFF2-40B4-BE49-F238E27FC236}">
                <a16:creationId xmlns:a16="http://schemas.microsoft.com/office/drawing/2014/main" id="{2A418313-AF19-4FCC-AE0D-F3E897221B3A}"/>
              </a:ext>
            </a:extLst>
          </p:cNvPr>
          <p:cNvSpPr/>
          <p:nvPr/>
        </p:nvSpPr>
        <p:spPr>
          <a:xfrm>
            <a:off x="5353581" y="1041763"/>
            <a:ext cx="4032000" cy="360000"/>
          </a:xfrm>
          <a:prstGeom prst="rect">
            <a:avLst/>
          </a:prstGeom>
          <a:solidFill>
            <a:schemeClr val="accent1"/>
          </a:solidFill>
        </p:spPr>
        <p:txBody>
          <a:bodyPr wrap="square" anchor="ctr">
            <a:spAutoFit/>
          </a:bodyPr>
          <a:lstStyle/>
          <a:p>
            <a:pPr algn="ctr">
              <a:lnSpc>
                <a:spcPct val="115000"/>
              </a:lnSpc>
              <a:spcAft>
                <a:spcPts val="1000"/>
              </a:spcAft>
            </a:pPr>
            <a:r>
              <a:rPr lang="es-ES" sz="1600" b="1" dirty="0">
                <a:solidFill>
                  <a:schemeClr val="bg1"/>
                </a:solidFill>
                <a:latin typeface="Segoe UI" panose="020B0502040204020203" pitchFamily="34" charset="0"/>
                <a:cs typeface="Segoe UI" panose="020B0502040204020203" pitchFamily="34" charset="0"/>
              </a:rPr>
              <a:t>EXTENDED TIDYVERSE</a:t>
            </a:r>
          </a:p>
        </p:txBody>
      </p:sp>
      <p:sp>
        <p:nvSpPr>
          <p:cNvPr id="26" name="Rectángulo 25">
            <a:extLst>
              <a:ext uri="{FF2B5EF4-FFF2-40B4-BE49-F238E27FC236}">
                <a16:creationId xmlns:a16="http://schemas.microsoft.com/office/drawing/2014/main" id="{E70C9FD2-41FC-40EB-B08A-5EBE6F07D3AD}"/>
              </a:ext>
            </a:extLst>
          </p:cNvPr>
          <p:cNvSpPr/>
          <p:nvPr/>
        </p:nvSpPr>
        <p:spPr>
          <a:xfrm>
            <a:off x="9696500" y="1049858"/>
            <a:ext cx="2342637" cy="360000"/>
          </a:xfrm>
          <a:prstGeom prst="rect">
            <a:avLst/>
          </a:prstGeom>
          <a:solidFill>
            <a:schemeClr val="accent1"/>
          </a:solidFill>
        </p:spPr>
        <p:txBody>
          <a:bodyPr wrap="square" anchor="ctr">
            <a:spAutoFit/>
          </a:bodyPr>
          <a:lstStyle/>
          <a:p>
            <a:pPr algn="ctr">
              <a:lnSpc>
                <a:spcPct val="115000"/>
              </a:lnSpc>
              <a:spcAft>
                <a:spcPts val="1000"/>
              </a:spcAft>
            </a:pPr>
            <a:r>
              <a:rPr lang="es-ES" sz="1600" b="1" dirty="0">
                <a:solidFill>
                  <a:schemeClr val="bg1"/>
                </a:solidFill>
                <a:latin typeface="Segoe UI" panose="020B0502040204020203" pitchFamily="34" charset="0"/>
                <a:cs typeface="Segoe UI" panose="020B0502040204020203" pitchFamily="34" charset="0"/>
              </a:rPr>
              <a:t>TIDYVERSE ADJACENT</a:t>
            </a:r>
          </a:p>
        </p:txBody>
      </p:sp>
      <p:pic>
        <p:nvPicPr>
          <p:cNvPr id="1042" name="Picture 18" descr="Resultado de imagen para readxl">
            <a:extLst>
              <a:ext uri="{FF2B5EF4-FFF2-40B4-BE49-F238E27FC236}">
                <a16:creationId xmlns:a16="http://schemas.microsoft.com/office/drawing/2014/main" id="{5BC79869-7CBF-4474-8494-9D61E46F02C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66153" y="1628070"/>
            <a:ext cx="684000"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Resultado de imagen para haven tidyverse">
            <a:extLst>
              <a:ext uri="{FF2B5EF4-FFF2-40B4-BE49-F238E27FC236}">
                <a16:creationId xmlns:a16="http://schemas.microsoft.com/office/drawing/2014/main" id="{D35B0C19-292B-4CC7-BE25-27062745483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82901" y="1638619"/>
            <a:ext cx="684000"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sultado de imagen para googledrive tidyverse">
            <a:extLst>
              <a:ext uri="{FF2B5EF4-FFF2-40B4-BE49-F238E27FC236}">
                <a16:creationId xmlns:a16="http://schemas.microsoft.com/office/drawing/2014/main" id="{5BEE0C64-4CDF-4F17-A79B-52918037F1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99649" y="1628070"/>
            <a:ext cx="683741" cy="792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7BA90621-D123-406F-853F-C57BCB09F5E2}"/>
              </a:ext>
            </a:extLst>
          </p:cNvPr>
          <p:cNvSpPr/>
          <p:nvPr/>
        </p:nvSpPr>
        <p:spPr>
          <a:xfrm>
            <a:off x="10765551" y="1813727"/>
            <a:ext cx="1273586" cy="523220"/>
          </a:xfrm>
          <a:prstGeom prst="rect">
            <a:avLst/>
          </a:prstGeom>
        </p:spPr>
        <p:txBody>
          <a:bodyPr wrap="square">
            <a:spAutoFit/>
          </a:bodyPr>
          <a:lstStyle/>
          <a:p>
            <a:r>
              <a:rPr lang="es-ES" sz="1400" dirty="0" err="1">
                <a:solidFill>
                  <a:srgbClr val="24292E"/>
                </a:solidFill>
                <a:latin typeface="Segoe UI" panose="020B0502040204020203" pitchFamily="34" charset="0"/>
                <a:cs typeface="Segoe UI" panose="020B0502040204020203" pitchFamily="34" charset="0"/>
              </a:rPr>
              <a:t>jsonlite</a:t>
            </a:r>
            <a:r>
              <a:rPr lang="es-ES" sz="1400" dirty="0">
                <a:solidFill>
                  <a:srgbClr val="24292E"/>
                </a:solidFill>
                <a:latin typeface="Segoe UI" panose="020B0502040204020203" pitchFamily="34" charset="0"/>
                <a:cs typeface="Segoe UI" panose="020B0502040204020203" pitchFamily="34" charset="0"/>
              </a:rPr>
              <a:t>, xml2, </a:t>
            </a:r>
            <a:r>
              <a:rPr lang="es-ES" sz="1400" dirty="0" err="1">
                <a:solidFill>
                  <a:srgbClr val="24292E"/>
                </a:solidFill>
                <a:latin typeface="Segoe UI" panose="020B0502040204020203" pitchFamily="34" charset="0"/>
                <a:cs typeface="Segoe UI" panose="020B0502040204020203" pitchFamily="34" charset="0"/>
              </a:rPr>
              <a:t>httr</a:t>
            </a:r>
            <a:r>
              <a:rPr lang="es-ES" sz="1400" dirty="0">
                <a:solidFill>
                  <a:srgbClr val="24292E"/>
                </a:solidFill>
                <a:latin typeface="Segoe UI" panose="020B0502040204020203" pitchFamily="34" charset="0"/>
                <a:cs typeface="Segoe UI" panose="020B0502040204020203" pitchFamily="34" charset="0"/>
              </a:rPr>
              <a:t>, DBI</a:t>
            </a:r>
            <a:endParaRPr lang="es-ES" sz="1400" i="0" dirty="0">
              <a:solidFill>
                <a:srgbClr val="24292E"/>
              </a:solidFill>
              <a:effectLst/>
              <a:latin typeface="Segoe UI" panose="020B0502040204020203" pitchFamily="34" charset="0"/>
              <a:cs typeface="Segoe UI" panose="020B0502040204020203" pitchFamily="34" charset="0"/>
            </a:endParaRPr>
          </a:p>
        </p:txBody>
      </p:sp>
      <p:pic>
        <p:nvPicPr>
          <p:cNvPr id="1048" name="Picture 24" descr="https://github.com/tidyverse/rvest/raw/master/man/figures/logo.png">
            <a:extLst>
              <a:ext uri="{FF2B5EF4-FFF2-40B4-BE49-F238E27FC236}">
                <a16:creationId xmlns:a16="http://schemas.microsoft.com/office/drawing/2014/main" id="{F537B34F-28D7-449B-B335-973A7267AB8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753458" y="1622358"/>
            <a:ext cx="683741" cy="8335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Resultado de imagen para lubridate">
            <a:extLst>
              <a:ext uri="{FF2B5EF4-FFF2-40B4-BE49-F238E27FC236}">
                <a16:creationId xmlns:a16="http://schemas.microsoft.com/office/drawing/2014/main" id="{62053D25-4C29-48D5-AAB3-A20A89CEB67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66153" y="3331518"/>
            <a:ext cx="684000"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esultado de imagen para hms Tidyverse">
            <a:extLst>
              <a:ext uri="{FF2B5EF4-FFF2-40B4-BE49-F238E27FC236}">
                <a16:creationId xmlns:a16="http://schemas.microsoft.com/office/drawing/2014/main" id="{E5904A02-CA15-4C52-A874-EEE39D524EB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204780" y="3331518"/>
            <a:ext cx="684000" cy="792000"/>
          </a:xfrm>
          <a:prstGeom prst="rect">
            <a:avLst/>
          </a:prstGeom>
          <a:noFill/>
          <a:extLst>
            <a:ext uri="{909E8E84-426E-40DD-AFC4-6F175D3DCCD1}">
              <a14:hiddenFill xmlns:a14="http://schemas.microsoft.com/office/drawing/2010/main">
                <a:solidFill>
                  <a:srgbClr val="FFFFFF"/>
                </a:solidFill>
              </a14:hiddenFill>
            </a:ext>
          </a:extLst>
        </p:spPr>
      </p:pic>
      <p:sp>
        <p:nvSpPr>
          <p:cNvPr id="34" name="Rectángulo 33">
            <a:extLst>
              <a:ext uri="{FF2B5EF4-FFF2-40B4-BE49-F238E27FC236}">
                <a16:creationId xmlns:a16="http://schemas.microsoft.com/office/drawing/2014/main" id="{CE5889DF-0469-41D8-872C-C6A83241D7F6}"/>
              </a:ext>
            </a:extLst>
          </p:cNvPr>
          <p:cNvSpPr/>
          <p:nvPr/>
        </p:nvSpPr>
        <p:spPr>
          <a:xfrm>
            <a:off x="5428459" y="2730337"/>
            <a:ext cx="1243387" cy="307777"/>
          </a:xfrm>
          <a:prstGeom prst="rect">
            <a:avLst/>
          </a:prstGeom>
        </p:spPr>
        <p:txBody>
          <a:bodyPr wrap="square">
            <a:spAutoFit/>
          </a:bodyPr>
          <a:lstStyle/>
          <a:p>
            <a:r>
              <a:rPr lang="es-ES" sz="1400" dirty="0">
                <a:solidFill>
                  <a:srgbClr val="24292E"/>
                </a:solidFill>
                <a:latin typeface="Segoe UI" panose="020B0502040204020203" pitchFamily="34" charset="0"/>
                <a:cs typeface="Segoe UI" panose="020B0502040204020203" pitchFamily="34" charset="0"/>
              </a:rPr>
              <a:t>blob</a:t>
            </a:r>
            <a:endParaRPr lang="es-ES" sz="1400" i="0" dirty="0">
              <a:solidFill>
                <a:srgbClr val="24292E"/>
              </a:solidFill>
              <a:effectLst/>
              <a:latin typeface="Segoe UI" panose="020B0502040204020203" pitchFamily="34" charset="0"/>
              <a:cs typeface="Segoe UI" panose="020B0502040204020203" pitchFamily="34" charset="0"/>
            </a:endParaRPr>
          </a:p>
        </p:txBody>
      </p:sp>
      <p:pic>
        <p:nvPicPr>
          <p:cNvPr id="1054" name="Picture 30" descr="Resultado de imagen para magrittr Tidyverse">
            <a:extLst>
              <a:ext uri="{FF2B5EF4-FFF2-40B4-BE49-F238E27FC236}">
                <a16:creationId xmlns:a16="http://schemas.microsoft.com/office/drawing/2014/main" id="{365CED85-64A6-4AFE-ADE8-584AAE32823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366153" y="4164879"/>
            <a:ext cx="683999"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github.com/tidyverse/glue/raw/master/man/figures/logo.png">
            <a:extLst>
              <a:ext uri="{FF2B5EF4-FFF2-40B4-BE49-F238E27FC236}">
                <a16:creationId xmlns:a16="http://schemas.microsoft.com/office/drawing/2014/main" id="{4FCB4140-529F-497D-B640-51F312C167D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043407" y="3286224"/>
            <a:ext cx="761946" cy="882588"/>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magen relacionada">
            <a:extLst>
              <a:ext uri="{FF2B5EF4-FFF2-40B4-BE49-F238E27FC236}">
                <a16:creationId xmlns:a16="http://schemas.microsoft.com/office/drawing/2014/main" id="{3D2E7053-E56A-4408-B5BA-09249342A5C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66153" y="5013330"/>
            <a:ext cx="683283"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rsample">
            <a:extLst>
              <a:ext uri="{FF2B5EF4-FFF2-40B4-BE49-F238E27FC236}">
                <a16:creationId xmlns:a16="http://schemas.microsoft.com/office/drawing/2014/main" id="{68DCCE3C-5C78-4AB2-BB7D-5C57616517E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989459" y="5034966"/>
            <a:ext cx="685080"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s://tidymodels.github.io/tidyposterior/tidyposterior_hex.png">
            <a:extLst>
              <a:ext uri="{FF2B5EF4-FFF2-40B4-BE49-F238E27FC236}">
                <a16:creationId xmlns:a16="http://schemas.microsoft.com/office/drawing/2014/main" id="{F8AB0079-8998-478D-A512-28F0FBF859D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603702" y="5048311"/>
            <a:ext cx="686033"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Resultado de imagen para parsnip github">
            <a:extLst>
              <a:ext uri="{FF2B5EF4-FFF2-40B4-BE49-F238E27FC236}">
                <a16:creationId xmlns:a16="http://schemas.microsoft.com/office/drawing/2014/main" id="{C37A3A6D-ABFB-4EA2-94C7-3A9FC3D96A7A}"/>
              </a:ext>
            </a:extLst>
          </p:cNvPr>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7762" y="5024237"/>
            <a:ext cx="792000"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Resultado de imagen para recipes tidyverse">
            <a:extLst>
              <a:ext uri="{FF2B5EF4-FFF2-40B4-BE49-F238E27FC236}">
                <a16:creationId xmlns:a16="http://schemas.microsoft.com/office/drawing/2014/main" id="{87C72C20-63FC-48EB-9E0C-F0302A7A8477}"/>
              </a:ext>
            </a:extLst>
          </p:cNvPr>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44236" y="5056629"/>
            <a:ext cx="79200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064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79EFC8-953C-489A-92F4-573D548CC489}"/>
              </a:ext>
            </a:extLst>
          </p:cNvPr>
          <p:cNvSpPr>
            <a:spLocks noGrp="1"/>
          </p:cNvSpPr>
          <p:nvPr>
            <p:ph type="title"/>
          </p:nvPr>
        </p:nvSpPr>
        <p:spPr/>
        <p:txBody>
          <a:bodyPr/>
          <a:lstStyle/>
          <a:p>
            <a:r>
              <a:rPr lang="es-ES" dirty="0"/>
              <a:t>La lógica de la programación pipe</a:t>
            </a:r>
          </a:p>
        </p:txBody>
      </p:sp>
      <p:sp>
        <p:nvSpPr>
          <p:cNvPr id="3" name="Marcador de número de diapositiva 2">
            <a:extLst>
              <a:ext uri="{FF2B5EF4-FFF2-40B4-BE49-F238E27FC236}">
                <a16:creationId xmlns:a16="http://schemas.microsoft.com/office/drawing/2014/main" id="{0A48B2EF-B957-44B9-AAE6-A6D3D2973514}"/>
              </a:ext>
            </a:extLst>
          </p:cNvPr>
          <p:cNvSpPr>
            <a:spLocks noGrp="1"/>
          </p:cNvSpPr>
          <p:nvPr>
            <p:ph type="sldNum" sz="quarter" idx="10"/>
          </p:nvPr>
        </p:nvSpPr>
        <p:spPr/>
        <p:txBody>
          <a:bodyPr/>
          <a:lstStyle/>
          <a:p>
            <a:pPr>
              <a:defRPr/>
            </a:pPr>
            <a:fld id="{E3C0B7F3-FF2C-42D4-AF11-128555CD6974}" type="slidenum">
              <a:rPr lang="it-IT" smtClean="0"/>
              <a:pPr>
                <a:defRPr/>
              </a:pPr>
              <a:t>58</a:t>
            </a:fld>
            <a:endParaRPr lang="it-IT" dirty="0"/>
          </a:p>
        </p:txBody>
      </p:sp>
      <p:sp>
        <p:nvSpPr>
          <p:cNvPr id="5" name="Rectángulo 4">
            <a:extLst>
              <a:ext uri="{FF2B5EF4-FFF2-40B4-BE49-F238E27FC236}">
                <a16:creationId xmlns:a16="http://schemas.microsoft.com/office/drawing/2014/main" id="{51846740-6151-449E-977F-A875771CD868}"/>
              </a:ext>
            </a:extLst>
          </p:cNvPr>
          <p:cNvSpPr/>
          <p:nvPr/>
        </p:nvSpPr>
        <p:spPr>
          <a:xfrm>
            <a:off x="5241573" y="2132820"/>
            <a:ext cx="1075936" cy="523220"/>
          </a:xfrm>
          <a:prstGeom prst="rect">
            <a:avLst/>
          </a:prstGeom>
        </p:spPr>
        <p:txBody>
          <a:bodyPr wrap="none">
            <a:spAutoFit/>
          </a:bodyPr>
          <a:lstStyle/>
          <a:p>
            <a:r>
              <a:rPr lang="en-US" sz="2800" dirty="0">
                <a:latin typeface="Segoe UI" panose="020B0502040204020203" pitchFamily="34" charset="0"/>
                <a:cs typeface="Segoe UI" panose="020B0502040204020203" pitchFamily="34" charset="0"/>
              </a:rPr>
              <a:t>log(x)</a:t>
            </a:r>
          </a:p>
        </p:txBody>
      </p:sp>
      <p:sp>
        <p:nvSpPr>
          <p:cNvPr id="6" name="Rectángulo 5">
            <a:extLst>
              <a:ext uri="{FF2B5EF4-FFF2-40B4-BE49-F238E27FC236}">
                <a16:creationId xmlns:a16="http://schemas.microsoft.com/office/drawing/2014/main" id="{81EDEBD2-507F-417A-BD02-EA6DAE192822}"/>
              </a:ext>
            </a:extLst>
          </p:cNvPr>
          <p:cNvSpPr/>
          <p:nvPr/>
        </p:nvSpPr>
        <p:spPr>
          <a:xfrm>
            <a:off x="4727810" y="4149100"/>
            <a:ext cx="2103461" cy="523220"/>
          </a:xfrm>
          <a:prstGeom prst="rect">
            <a:avLst/>
          </a:prstGeom>
        </p:spPr>
        <p:txBody>
          <a:bodyPr wrap="none">
            <a:spAutoFit/>
          </a:bodyPr>
          <a:lstStyle/>
          <a:p>
            <a:r>
              <a:rPr lang="en-US" sz="2800" dirty="0">
                <a:latin typeface="Segoe UI" panose="020B0502040204020203" pitchFamily="34" charset="0"/>
                <a:cs typeface="Segoe UI" panose="020B0502040204020203" pitchFamily="34" charset="0"/>
              </a:rPr>
              <a:t>x %&gt;% log()</a:t>
            </a:r>
            <a:endParaRPr lang="es-ES" sz="2800" dirty="0">
              <a:latin typeface="Segoe UI" panose="020B0502040204020203" pitchFamily="34" charset="0"/>
              <a:cs typeface="Segoe UI" panose="020B0502040204020203" pitchFamily="34" charset="0"/>
            </a:endParaRPr>
          </a:p>
        </p:txBody>
      </p:sp>
      <p:sp>
        <p:nvSpPr>
          <p:cNvPr id="41" name="Rectángulo 40">
            <a:extLst>
              <a:ext uri="{FF2B5EF4-FFF2-40B4-BE49-F238E27FC236}">
                <a16:creationId xmlns:a16="http://schemas.microsoft.com/office/drawing/2014/main" id="{CF490283-12E8-4B4E-A76A-E34497AB99CF}"/>
              </a:ext>
            </a:extLst>
          </p:cNvPr>
          <p:cNvSpPr/>
          <p:nvPr/>
        </p:nvSpPr>
        <p:spPr>
          <a:xfrm>
            <a:off x="4439770" y="3370131"/>
            <a:ext cx="2773452" cy="523220"/>
          </a:xfrm>
          <a:prstGeom prst="rect">
            <a:avLst/>
          </a:prstGeom>
        </p:spPr>
        <p:txBody>
          <a:bodyPr wrap="none">
            <a:spAutoFit/>
          </a:bodyPr>
          <a:lstStyle/>
          <a:p>
            <a:r>
              <a:rPr lang="en-US" sz="2800" dirty="0">
                <a:latin typeface="Segoe UI" panose="020B0502040204020203" pitchFamily="34" charset="0"/>
                <a:cs typeface="Segoe UI" panose="020B0502040204020203" pitchFamily="34" charset="0"/>
              </a:rPr>
              <a:t>library(</a:t>
            </a:r>
            <a:r>
              <a:rPr lang="en-US" sz="2800" dirty="0" err="1">
                <a:latin typeface="Segoe UI" panose="020B0502040204020203" pitchFamily="34" charset="0"/>
                <a:cs typeface="Segoe UI" panose="020B0502040204020203" pitchFamily="34" charset="0"/>
              </a:rPr>
              <a:t>magrittr</a:t>
            </a:r>
            <a:r>
              <a:rPr lang="en-US" sz="28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620401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79EFC8-953C-489A-92F4-573D548CC489}"/>
              </a:ext>
            </a:extLst>
          </p:cNvPr>
          <p:cNvSpPr>
            <a:spLocks noGrp="1"/>
          </p:cNvSpPr>
          <p:nvPr>
            <p:ph type="title"/>
          </p:nvPr>
        </p:nvSpPr>
        <p:spPr/>
        <p:txBody>
          <a:bodyPr/>
          <a:lstStyle/>
          <a:p>
            <a:r>
              <a:rPr lang="es-ES" dirty="0"/>
              <a:t>La lógica de la programación pipe</a:t>
            </a:r>
          </a:p>
        </p:txBody>
      </p:sp>
      <p:sp>
        <p:nvSpPr>
          <p:cNvPr id="3" name="Marcador de número de diapositiva 2">
            <a:extLst>
              <a:ext uri="{FF2B5EF4-FFF2-40B4-BE49-F238E27FC236}">
                <a16:creationId xmlns:a16="http://schemas.microsoft.com/office/drawing/2014/main" id="{0A48B2EF-B957-44B9-AAE6-A6D3D2973514}"/>
              </a:ext>
            </a:extLst>
          </p:cNvPr>
          <p:cNvSpPr>
            <a:spLocks noGrp="1"/>
          </p:cNvSpPr>
          <p:nvPr>
            <p:ph type="sldNum" sz="quarter" idx="10"/>
          </p:nvPr>
        </p:nvSpPr>
        <p:spPr/>
        <p:txBody>
          <a:bodyPr/>
          <a:lstStyle/>
          <a:p>
            <a:pPr>
              <a:defRPr/>
            </a:pPr>
            <a:fld id="{E3C0B7F3-FF2C-42D4-AF11-128555CD6974}" type="slidenum">
              <a:rPr lang="it-IT" smtClean="0"/>
              <a:pPr>
                <a:defRPr/>
              </a:pPr>
              <a:t>59</a:t>
            </a:fld>
            <a:endParaRPr lang="it-IT" dirty="0"/>
          </a:p>
        </p:txBody>
      </p:sp>
      <p:sp>
        <p:nvSpPr>
          <p:cNvPr id="5" name="Rectángulo 4">
            <a:extLst>
              <a:ext uri="{FF2B5EF4-FFF2-40B4-BE49-F238E27FC236}">
                <a16:creationId xmlns:a16="http://schemas.microsoft.com/office/drawing/2014/main" id="{51846740-6151-449E-977F-A875771CD868}"/>
              </a:ext>
            </a:extLst>
          </p:cNvPr>
          <p:cNvSpPr/>
          <p:nvPr/>
        </p:nvSpPr>
        <p:spPr>
          <a:xfrm>
            <a:off x="4439770" y="1988800"/>
            <a:ext cx="2613279" cy="523220"/>
          </a:xfrm>
          <a:prstGeom prst="rect">
            <a:avLst/>
          </a:prstGeom>
        </p:spPr>
        <p:txBody>
          <a:bodyPr wrap="none">
            <a:spAutoFit/>
          </a:bodyPr>
          <a:lstStyle/>
          <a:p>
            <a:r>
              <a:rPr lang="en-US" sz="2800" dirty="0">
                <a:latin typeface="Segoe UI" panose="020B0502040204020203" pitchFamily="34" charset="0"/>
                <a:cs typeface="Segoe UI" panose="020B0502040204020203" pitchFamily="34" charset="0"/>
              </a:rPr>
              <a:t>round(log(x), 1)</a:t>
            </a:r>
          </a:p>
        </p:txBody>
      </p:sp>
      <p:sp>
        <p:nvSpPr>
          <p:cNvPr id="6" name="Rectángulo 5">
            <a:extLst>
              <a:ext uri="{FF2B5EF4-FFF2-40B4-BE49-F238E27FC236}">
                <a16:creationId xmlns:a16="http://schemas.microsoft.com/office/drawing/2014/main" id="{81EDEBD2-507F-417A-BD02-EA6DAE192822}"/>
              </a:ext>
            </a:extLst>
          </p:cNvPr>
          <p:cNvSpPr/>
          <p:nvPr/>
        </p:nvSpPr>
        <p:spPr>
          <a:xfrm>
            <a:off x="4439770" y="4293120"/>
            <a:ext cx="3130985" cy="954107"/>
          </a:xfrm>
          <a:prstGeom prst="rect">
            <a:avLst/>
          </a:prstGeom>
        </p:spPr>
        <p:txBody>
          <a:bodyPr wrap="none">
            <a:spAutoFit/>
          </a:bodyPr>
          <a:lstStyle/>
          <a:p>
            <a:r>
              <a:rPr lang="en-US" sz="2800" dirty="0">
                <a:latin typeface="Segoe UI" panose="020B0502040204020203" pitchFamily="34" charset="0"/>
                <a:cs typeface="Segoe UI" panose="020B0502040204020203" pitchFamily="34" charset="0"/>
              </a:rPr>
              <a:t>x %&gt;% log() %&gt;% </a:t>
            </a:r>
          </a:p>
          <a:p>
            <a:r>
              <a:rPr lang="en-US" sz="2800" dirty="0">
                <a:latin typeface="Segoe UI" panose="020B0502040204020203" pitchFamily="34" charset="0"/>
                <a:cs typeface="Segoe UI" panose="020B0502040204020203" pitchFamily="34" charset="0"/>
              </a:rPr>
              <a:t>	   round(1)</a:t>
            </a:r>
            <a:endParaRPr lang="es-ES" sz="2800" dirty="0">
              <a:latin typeface="Segoe UI" panose="020B0502040204020203" pitchFamily="34" charset="0"/>
              <a:cs typeface="Segoe UI" panose="020B0502040204020203" pitchFamily="34" charset="0"/>
            </a:endParaRPr>
          </a:p>
        </p:txBody>
      </p:sp>
      <p:sp>
        <p:nvSpPr>
          <p:cNvPr id="8" name="Rectángulo 7">
            <a:extLst>
              <a:ext uri="{FF2B5EF4-FFF2-40B4-BE49-F238E27FC236}">
                <a16:creationId xmlns:a16="http://schemas.microsoft.com/office/drawing/2014/main" id="{763373D5-4999-491F-8031-4E7CC375FF1B}"/>
              </a:ext>
            </a:extLst>
          </p:cNvPr>
          <p:cNvSpPr/>
          <p:nvPr/>
        </p:nvSpPr>
        <p:spPr>
          <a:xfrm>
            <a:off x="4439770" y="3592170"/>
            <a:ext cx="2773452" cy="523220"/>
          </a:xfrm>
          <a:prstGeom prst="rect">
            <a:avLst/>
          </a:prstGeom>
        </p:spPr>
        <p:txBody>
          <a:bodyPr wrap="none">
            <a:spAutoFit/>
          </a:bodyPr>
          <a:lstStyle/>
          <a:p>
            <a:r>
              <a:rPr lang="en-US" sz="2800" dirty="0">
                <a:latin typeface="Segoe UI" panose="020B0502040204020203" pitchFamily="34" charset="0"/>
                <a:cs typeface="Segoe UI" panose="020B0502040204020203" pitchFamily="34" charset="0"/>
              </a:rPr>
              <a:t>library(</a:t>
            </a:r>
            <a:r>
              <a:rPr lang="en-US" sz="2800" dirty="0" err="1">
                <a:latin typeface="Segoe UI" panose="020B0502040204020203" pitchFamily="34" charset="0"/>
                <a:cs typeface="Segoe UI" panose="020B0502040204020203" pitchFamily="34" charset="0"/>
              </a:rPr>
              <a:t>magrittr</a:t>
            </a:r>
            <a:r>
              <a:rPr lang="en-US" sz="28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141818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9BF14-7658-4DF3-AB29-F0ED9ECD68A5}"/>
              </a:ext>
            </a:extLst>
          </p:cNvPr>
          <p:cNvSpPr>
            <a:spLocks noGrp="1"/>
          </p:cNvSpPr>
          <p:nvPr>
            <p:ph type="title"/>
          </p:nvPr>
        </p:nvSpPr>
        <p:spPr/>
        <p:txBody>
          <a:bodyPr/>
          <a:lstStyle/>
          <a:p>
            <a:r>
              <a:rPr lang="es-CO" dirty="0"/>
              <a:t>Ejemplos de aplicaciones web que usan </a:t>
            </a:r>
            <a:r>
              <a:rPr lang="es-CO" dirty="0" err="1"/>
              <a:t>text</a:t>
            </a:r>
            <a:r>
              <a:rPr lang="es-CO" dirty="0"/>
              <a:t> </a:t>
            </a:r>
            <a:r>
              <a:rPr lang="es-CO" dirty="0" err="1"/>
              <a:t>mining</a:t>
            </a:r>
            <a:endParaRPr lang="es-CO" dirty="0"/>
          </a:p>
        </p:txBody>
      </p:sp>
      <p:sp>
        <p:nvSpPr>
          <p:cNvPr id="3" name="Marcador de número de diapositiva 2">
            <a:extLst>
              <a:ext uri="{FF2B5EF4-FFF2-40B4-BE49-F238E27FC236}">
                <a16:creationId xmlns:a16="http://schemas.microsoft.com/office/drawing/2014/main" id="{C44763B2-07D2-4AF7-A542-750E85B20C8D}"/>
              </a:ext>
            </a:extLst>
          </p:cNvPr>
          <p:cNvSpPr>
            <a:spLocks noGrp="1"/>
          </p:cNvSpPr>
          <p:nvPr>
            <p:ph type="sldNum" sz="quarter" idx="10"/>
          </p:nvPr>
        </p:nvSpPr>
        <p:spPr/>
        <p:txBody>
          <a:bodyPr/>
          <a:lstStyle/>
          <a:p>
            <a:pPr>
              <a:defRPr/>
            </a:pPr>
            <a:fld id="{5C12A3F3-78C8-448B-9D68-F99593E35AF6}" type="slidenum">
              <a:rPr lang="it-IT" smtClean="0"/>
              <a:pPr>
                <a:defRPr/>
              </a:pPr>
              <a:t>6</a:t>
            </a:fld>
            <a:endParaRPr lang="it-IT"/>
          </a:p>
        </p:txBody>
      </p:sp>
      <p:pic>
        <p:nvPicPr>
          <p:cNvPr id="3074" name="Picture 2" descr="Resultado de imagen para text prediction">
            <a:extLst>
              <a:ext uri="{FF2B5EF4-FFF2-40B4-BE49-F238E27FC236}">
                <a16:creationId xmlns:a16="http://schemas.microsoft.com/office/drawing/2014/main" id="{1AC8CF18-B4FE-41BE-8A63-99412110C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147763"/>
            <a:ext cx="457200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032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79EFC8-953C-489A-92F4-573D548CC489}"/>
              </a:ext>
            </a:extLst>
          </p:cNvPr>
          <p:cNvSpPr>
            <a:spLocks noGrp="1"/>
          </p:cNvSpPr>
          <p:nvPr>
            <p:ph type="title"/>
          </p:nvPr>
        </p:nvSpPr>
        <p:spPr/>
        <p:txBody>
          <a:bodyPr/>
          <a:lstStyle/>
          <a:p>
            <a:r>
              <a:rPr lang="es-ES" dirty="0"/>
              <a:t>La lógica de la programación pipe</a:t>
            </a:r>
          </a:p>
        </p:txBody>
      </p:sp>
      <p:sp>
        <p:nvSpPr>
          <p:cNvPr id="3" name="Marcador de número de diapositiva 2">
            <a:extLst>
              <a:ext uri="{FF2B5EF4-FFF2-40B4-BE49-F238E27FC236}">
                <a16:creationId xmlns:a16="http://schemas.microsoft.com/office/drawing/2014/main" id="{0A48B2EF-B957-44B9-AAE6-A6D3D2973514}"/>
              </a:ext>
            </a:extLst>
          </p:cNvPr>
          <p:cNvSpPr>
            <a:spLocks noGrp="1"/>
          </p:cNvSpPr>
          <p:nvPr>
            <p:ph type="sldNum" sz="quarter" idx="10"/>
          </p:nvPr>
        </p:nvSpPr>
        <p:spPr/>
        <p:txBody>
          <a:bodyPr/>
          <a:lstStyle/>
          <a:p>
            <a:pPr>
              <a:defRPr/>
            </a:pPr>
            <a:fld id="{E3C0B7F3-FF2C-42D4-AF11-128555CD6974}" type="slidenum">
              <a:rPr lang="it-IT" smtClean="0"/>
              <a:pPr>
                <a:defRPr/>
              </a:pPr>
              <a:t>60</a:t>
            </a:fld>
            <a:endParaRPr lang="it-IT" dirty="0"/>
          </a:p>
        </p:txBody>
      </p:sp>
      <p:sp>
        <p:nvSpPr>
          <p:cNvPr id="5" name="Rectángulo 4">
            <a:extLst>
              <a:ext uri="{FF2B5EF4-FFF2-40B4-BE49-F238E27FC236}">
                <a16:creationId xmlns:a16="http://schemas.microsoft.com/office/drawing/2014/main" id="{51846740-6151-449E-977F-A875771CD868}"/>
              </a:ext>
            </a:extLst>
          </p:cNvPr>
          <p:cNvSpPr/>
          <p:nvPr/>
        </p:nvSpPr>
        <p:spPr>
          <a:xfrm>
            <a:off x="4398227" y="1727190"/>
            <a:ext cx="3395545" cy="523220"/>
          </a:xfrm>
          <a:prstGeom prst="rect">
            <a:avLst/>
          </a:prstGeom>
        </p:spPr>
        <p:txBody>
          <a:bodyPr wrap="none">
            <a:spAutoFit/>
          </a:bodyPr>
          <a:lstStyle/>
          <a:p>
            <a:r>
              <a:rPr lang="en-US" sz="2800" dirty="0">
                <a:latin typeface="Segoe UI" panose="020B0502040204020203" pitchFamily="34" charset="0"/>
                <a:cs typeface="Segoe UI" panose="020B0502040204020203" pitchFamily="34" charset="0"/>
              </a:rPr>
              <a:t>exp(round(log(x), 1))</a:t>
            </a:r>
          </a:p>
        </p:txBody>
      </p:sp>
      <p:sp>
        <p:nvSpPr>
          <p:cNvPr id="6" name="Rectángulo 5">
            <a:extLst>
              <a:ext uri="{FF2B5EF4-FFF2-40B4-BE49-F238E27FC236}">
                <a16:creationId xmlns:a16="http://schemas.microsoft.com/office/drawing/2014/main" id="{81EDEBD2-507F-417A-BD02-EA6DAE192822}"/>
              </a:ext>
            </a:extLst>
          </p:cNvPr>
          <p:cNvSpPr/>
          <p:nvPr/>
        </p:nvSpPr>
        <p:spPr>
          <a:xfrm>
            <a:off x="4711613" y="4005080"/>
            <a:ext cx="3789884" cy="1384995"/>
          </a:xfrm>
          <a:prstGeom prst="rect">
            <a:avLst/>
          </a:prstGeom>
        </p:spPr>
        <p:txBody>
          <a:bodyPr wrap="none">
            <a:spAutoFit/>
          </a:bodyPr>
          <a:lstStyle/>
          <a:p>
            <a:r>
              <a:rPr lang="en-US" sz="2800" dirty="0">
                <a:latin typeface="Segoe UI" panose="020B0502040204020203" pitchFamily="34" charset="0"/>
                <a:cs typeface="Segoe UI" panose="020B0502040204020203" pitchFamily="34" charset="0"/>
              </a:rPr>
              <a:t>x %&gt;% log() %&gt;% </a:t>
            </a:r>
          </a:p>
          <a:p>
            <a:r>
              <a:rPr lang="en-US" sz="2800" dirty="0">
                <a:latin typeface="Segoe UI" panose="020B0502040204020203" pitchFamily="34" charset="0"/>
                <a:cs typeface="Segoe UI" panose="020B0502040204020203" pitchFamily="34" charset="0"/>
              </a:rPr>
              <a:t>	   round(1) %&gt;% </a:t>
            </a:r>
          </a:p>
          <a:p>
            <a:r>
              <a:rPr lang="en-US" sz="2800" dirty="0">
                <a:latin typeface="Segoe UI" panose="020B0502040204020203" pitchFamily="34" charset="0"/>
                <a:cs typeface="Segoe UI" panose="020B0502040204020203" pitchFamily="34" charset="0"/>
              </a:rPr>
              <a:t>	   exp()</a:t>
            </a:r>
            <a:endParaRPr lang="es-ES" sz="2800" dirty="0">
              <a:latin typeface="Segoe UI" panose="020B0502040204020203" pitchFamily="34" charset="0"/>
              <a:cs typeface="Segoe UI" panose="020B0502040204020203" pitchFamily="34" charset="0"/>
            </a:endParaRPr>
          </a:p>
        </p:txBody>
      </p:sp>
      <p:sp>
        <p:nvSpPr>
          <p:cNvPr id="7" name="Rectángulo 6">
            <a:extLst>
              <a:ext uri="{FF2B5EF4-FFF2-40B4-BE49-F238E27FC236}">
                <a16:creationId xmlns:a16="http://schemas.microsoft.com/office/drawing/2014/main" id="{8A7415D6-E17B-45DD-A5AB-1B9AFC0FEB1F}"/>
              </a:ext>
            </a:extLst>
          </p:cNvPr>
          <p:cNvSpPr/>
          <p:nvPr/>
        </p:nvSpPr>
        <p:spPr>
          <a:xfrm>
            <a:off x="4711613" y="3448854"/>
            <a:ext cx="2773452" cy="523220"/>
          </a:xfrm>
          <a:prstGeom prst="rect">
            <a:avLst/>
          </a:prstGeom>
        </p:spPr>
        <p:txBody>
          <a:bodyPr wrap="none">
            <a:spAutoFit/>
          </a:bodyPr>
          <a:lstStyle/>
          <a:p>
            <a:r>
              <a:rPr lang="en-US" sz="2800" dirty="0">
                <a:latin typeface="Segoe UI" panose="020B0502040204020203" pitchFamily="34" charset="0"/>
                <a:cs typeface="Segoe UI" panose="020B0502040204020203" pitchFamily="34" charset="0"/>
              </a:rPr>
              <a:t>library(</a:t>
            </a:r>
            <a:r>
              <a:rPr lang="en-US" sz="2800" dirty="0" err="1">
                <a:latin typeface="Segoe UI" panose="020B0502040204020203" pitchFamily="34" charset="0"/>
                <a:cs typeface="Segoe UI" panose="020B0502040204020203" pitchFamily="34" charset="0"/>
              </a:rPr>
              <a:t>magrittr</a:t>
            </a:r>
            <a:r>
              <a:rPr lang="en-US" sz="28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355843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Tercer ejercicio: explorar el archivo descargado por medio de </a:t>
            </a:r>
            <a:r>
              <a:rPr lang="es-CO" dirty="0" err="1"/>
              <a:t>dplyr</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61</a:t>
            </a:fld>
            <a:endParaRPr lang="it-IT" dirty="0"/>
          </a:p>
        </p:txBody>
      </p:sp>
      <p:sp>
        <p:nvSpPr>
          <p:cNvPr id="6" name="Rectángulo 5">
            <a:extLst>
              <a:ext uri="{FF2B5EF4-FFF2-40B4-BE49-F238E27FC236}">
                <a16:creationId xmlns:a16="http://schemas.microsoft.com/office/drawing/2014/main" id="{9D5ADA42-C81B-42BE-A8DE-8CA78F655432}"/>
              </a:ext>
            </a:extLst>
          </p:cNvPr>
          <p:cNvSpPr/>
          <p:nvPr/>
        </p:nvSpPr>
        <p:spPr>
          <a:xfrm>
            <a:off x="2491559" y="2575214"/>
            <a:ext cx="7208882" cy="2279920"/>
          </a:xfrm>
          <a:prstGeom prst="rect">
            <a:avLst/>
          </a:prstGeom>
          <a:solidFill>
            <a:schemeClr val="accent1">
              <a:lumMod val="20000"/>
              <a:lumOff val="80000"/>
            </a:schemeClr>
          </a:solidFill>
          <a:ln>
            <a:solidFill>
              <a:schemeClr val="bg1"/>
            </a:solidFill>
          </a:ln>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Con las descargas que han hecho investiguen los siguientes aspectos por usando </a:t>
            </a:r>
            <a:r>
              <a:rPr lang="es-ES" sz="1600" dirty="0" err="1">
                <a:solidFill>
                  <a:schemeClr val="accent1">
                    <a:lumMod val="50000"/>
                  </a:schemeClr>
                </a:solidFill>
                <a:latin typeface="Segoe UI" panose="020B0502040204020203" pitchFamily="34" charset="0"/>
                <a:cs typeface="Segoe UI" panose="020B0502040204020203" pitchFamily="34" charset="0"/>
              </a:rPr>
              <a:t>data.table</a:t>
            </a:r>
            <a:endParaRPr lang="es-ES" sz="1600" dirty="0">
              <a:solidFill>
                <a:schemeClr val="accent1">
                  <a:lumMod val="50000"/>
                </a:schemeClr>
              </a:solidFill>
              <a:latin typeface="Segoe UI" panose="020B0502040204020203" pitchFamily="34" charset="0"/>
              <a:cs typeface="Segoe UI" panose="020B0502040204020203" pitchFamily="34" charset="0"/>
            </a:endParaRPr>
          </a:p>
          <a:p>
            <a:pPr algn="ctr">
              <a:lnSpc>
                <a:spcPct val="115000"/>
              </a:lnSpc>
              <a:spcAft>
                <a:spcPts val="1000"/>
              </a:spcAft>
            </a:pPr>
            <a:endParaRPr lang="es-ES" sz="1600" dirty="0">
              <a:solidFill>
                <a:schemeClr val="accent1">
                  <a:lumMod val="50000"/>
                </a:schemeClr>
              </a:solidFill>
              <a:latin typeface="Segoe UI" panose="020B0502040204020203" pitchFamily="34" charset="0"/>
              <a:cs typeface="Segoe UI" panose="020B0502040204020203" pitchFamily="34" charset="0"/>
            </a:endParaRPr>
          </a:p>
          <a:p>
            <a:pPr marL="342900" indent="-342900" algn="ctr">
              <a:lnSpc>
                <a:spcPct val="115000"/>
              </a:lnSpc>
              <a:spcAft>
                <a:spcPts val="1000"/>
              </a:spcAft>
              <a:buAutoNum type="arabicParenR"/>
            </a:pPr>
            <a:r>
              <a:rPr lang="es-ES" sz="1600" dirty="0">
                <a:solidFill>
                  <a:schemeClr val="accent1">
                    <a:lumMod val="50000"/>
                  </a:schemeClr>
                </a:solidFill>
                <a:latin typeface="Segoe UI" panose="020B0502040204020203" pitchFamily="34" charset="0"/>
                <a:cs typeface="Segoe UI" panose="020B0502040204020203" pitchFamily="34" charset="0"/>
              </a:rPr>
              <a:t>¿En que idiomas están los artículos?</a:t>
            </a:r>
          </a:p>
          <a:p>
            <a:pPr marL="342900" indent="-342900" algn="ctr">
              <a:lnSpc>
                <a:spcPct val="115000"/>
              </a:lnSpc>
              <a:spcAft>
                <a:spcPts val="1000"/>
              </a:spcAft>
              <a:buAutoNum type="arabicParenR"/>
            </a:pPr>
            <a:r>
              <a:rPr lang="es-ES" sz="1600" dirty="0">
                <a:solidFill>
                  <a:schemeClr val="accent1">
                    <a:lumMod val="50000"/>
                  </a:schemeClr>
                </a:solidFill>
                <a:latin typeface="Segoe UI" panose="020B0502040204020203" pitchFamily="34" charset="0"/>
                <a:cs typeface="Segoe UI" panose="020B0502040204020203" pitchFamily="34" charset="0"/>
              </a:rPr>
              <a:t>¿De que países son?</a:t>
            </a:r>
          </a:p>
          <a:p>
            <a:pPr marL="342900" indent="-342900" algn="ctr">
              <a:lnSpc>
                <a:spcPct val="115000"/>
              </a:lnSpc>
              <a:spcAft>
                <a:spcPts val="1000"/>
              </a:spcAft>
              <a:buAutoNum type="arabicParenR"/>
            </a:pPr>
            <a:r>
              <a:rPr lang="es-ES" sz="1600" dirty="0">
                <a:solidFill>
                  <a:schemeClr val="accent1">
                    <a:lumMod val="50000"/>
                  </a:schemeClr>
                </a:solidFill>
                <a:latin typeface="Segoe UI" panose="020B0502040204020203" pitchFamily="34" charset="0"/>
                <a:cs typeface="Segoe UI" panose="020B0502040204020203" pitchFamily="34" charset="0"/>
              </a:rPr>
              <a:t>¿ Cuantos artículos de prensa, de blog y publicaciones de foros hay?</a:t>
            </a:r>
          </a:p>
        </p:txBody>
      </p:sp>
    </p:spTree>
    <p:extLst>
      <p:ext uri="{BB962C8B-B14F-4D97-AF65-F5344CB8AC3E}">
        <p14:creationId xmlns:p14="http://schemas.microsoft.com/office/powerpoint/2010/main" val="16664921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Cuarto ejercicio: comparar </a:t>
            </a:r>
            <a:r>
              <a:rPr lang="es-CO" dirty="0" err="1"/>
              <a:t>data.table</a:t>
            </a:r>
            <a:r>
              <a:rPr lang="es-CO" dirty="0"/>
              <a:t> y </a:t>
            </a:r>
            <a:r>
              <a:rPr lang="es-CO" dirty="0" err="1"/>
              <a:t>dplyr</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62</a:t>
            </a:fld>
            <a:endParaRPr lang="it-IT" dirty="0"/>
          </a:p>
        </p:txBody>
      </p:sp>
      <p:sp>
        <p:nvSpPr>
          <p:cNvPr id="6" name="Rectángulo 5">
            <a:extLst>
              <a:ext uri="{FF2B5EF4-FFF2-40B4-BE49-F238E27FC236}">
                <a16:creationId xmlns:a16="http://schemas.microsoft.com/office/drawing/2014/main" id="{9D5ADA42-C81B-42BE-A8DE-8CA78F655432}"/>
              </a:ext>
            </a:extLst>
          </p:cNvPr>
          <p:cNvSpPr/>
          <p:nvPr/>
        </p:nvSpPr>
        <p:spPr>
          <a:xfrm>
            <a:off x="2491559" y="2780912"/>
            <a:ext cx="7208882" cy="1868525"/>
          </a:xfrm>
          <a:prstGeom prst="rect">
            <a:avLst/>
          </a:prstGeom>
          <a:solidFill>
            <a:schemeClr val="accent1">
              <a:lumMod val="20000"/>
              <a:lumOff val="80000"/>
            </a:schemeClr>
          </a:solidFill>
          <a:ln>
            <a:solidFill>
              <a:schemeClr val="bg1"/>
            </a:solidFill>
          </a:ln>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Comparar la rapidez de ejecución de </a:t>
            </a:r>
            <a:r>
              <a:rPr lang="es-ES" sz="1600" dirty="0" err="1">
                <a:solidFill>
                  <a:schemeClr val="accent1">
                    <a:lumMod val="50000"/>
                  </a:schemeClr>
                </a:solidFill>
                <a:latin typeface="Segoe UI" panose="020B0502040204020203" pitchFamily="34" charset="0"/>
                <a:cs typeface="Segoe UI" panose="020B0502040204020203" pitchFamily="34" charset="0"/>
              </a:rPr>
              <a:t>data.table</a:t>
            </a:r>
            <a:r>
              <a:rPr lang="es-ES" sz="1600" dirty="0">
                <a:solidFill>
                  <a:schemeClr val="accent1">
                    <a:lumMod val="50000"/>
                  </a:schemeClr>
                </a:solidFill>
                <a:latin typeface="Segoe UI" panose="020B0502040204020203" pitchFamily="34" charset="0"/>
                <a:cs typeface="Segoe UI" panose="020B0502040204020203" pitchFamily="34" charset="0"/>
              </a:rPr>
              <a:t> y </a:t>
            </a:r>
            <a:r>
              <a:rPr lang="es-ES" sz="1600" dirty="0" err="1">
                <a:solidFill>
                  <a:schemeClr val="accent1">
                    <a:lumMod val="50000"/>
                  </a:schemeClr>
                </a:solidFill>
                <a:latin typeface="Segoe UI" panose="020B0502040204020203" pitchFamily="34" charset="0"/>
                <a:cs typeface="Segoe UI" panose="020B0502040204020203" pitchFamily="34" charset="0"/>
              </a:rPr>
              <a:t>dplyr</a:t>
            </a:r>
            <a:r>
              <a:rPr lang="es-ES" sz="1600" dirty="0">
                <a:solidFill>
                  <a:schemeClr val="accent1">
                    <a:lumMod val="50000"/>
                  </a:schemeClr>
                </a:solidFill>
                <a:latin typeface="Segoe UI" panose="020B0502040204020203" pitchFamily="34" charset="0"/>
                <a:cs typeface="Segoe UI" panose="020B0502040204020203" pitchFamily="34" charset="0"/>
              </a:rPr>
              <a:t> usando </a:t>
            </a:r>
            <a:r>
              <a:rPr lang="es-ES" sz="1600" dirty="0" err="1">
                <a:solidFill>
                  <a:schemeClr val="accent1">
                    <a:lumMod val="50000"/>
                  </a:schemeClr>
                </a:solidFill>
                <a:latin typeface="Segoe UI" panose="020B0502040204020203" pitchFamily="34" charset="0"/>
                <a:cs typeface="Segoe UI" panose="020B0502040204020203" pitchFamily="34" charset="0"/>
              </a:rPr>
              <a:t>system.time</a:t>
            </a:r>
            <a:r>
              <a:rPr lang="es-ES" sz="1600" dirty="0">
                <a:solidFill>
                  <a:schemeClr val="accent1">
                    <a:lumMod val="50000"/>
                  </a:schemeClr>
                </a:solidFill>
                <a:latin typeface="Segoe UI" panose="020B0502040204020203" pitchFamily="34" charset="0"/>
                <a:cs typeface="Segoe UI" panose="020B0502040204020203" pitchFamily="34" charset="0"/>
              </a:rPr>
              <a:t>() para medir el tiempo de ejecución.</a:t>
            </a:r>
          </a:p>
          <a:p>
            <a:pPr algn="ctr">
              <a:lnSpc>
                <a:spcPct val="115000"/>
              </a:lnSpc>
              <a:spcAft>
                <a:spcPts val="1000"/>
              </a:spcAft>
            </a:pPr>
            <a:endParaRPr lang="es-ES" sz="1600" dirty="0">
              <a:solidFill>
                <a:schemeClr val="accent1">
                  <a:lumMod val="50000"/>
                </a:schemeClr>
              </a:solidFill>
              <a:latin typeface="Segoe UI" panose="020B0502040204020203" pitchFamily="34" charset="0"/>
              <a:cs typeface="Segoe UI" panose="020B0502040204020203" pitchFamily="34" charset="0"/>
            </a:endParaRPr>
          </a:p>
          <a:p>
            <a:pPr marL="342900" indent="-342900" algn="ctr">
              <a:lnSpc>
                <a:spcPct val="115000"/>
              </a:lnSpc>
              <a:spcAft>
                <a:spcPts val="1000"/>
              </a:spcAft>
              <a:buAutoNum type="arabicParenR"/>
            </a:pPr>
            <a:r>
              <a:rPr lang="es-ES" sz="1600" dirty="0">
                <a:solidFill>
                  <a:schemeClr val="accent1">
                    <a:lumMod val="50000"/>
                  </a:schemeClr>
                </a:solidFill>
                <a:latin typeface="Segoe UI" panose="020B0502040204020203" pitchFamily="34" charset="0"/>
                <a:cs typeface="Segoe UI" panose="020B0502040204020203" pitchFamily="34" charset="0"/>
              </a:rPr>
              <a:t>Medir el tiempo de ejecución de la frecuencia de artículos por idioma</a:t>
            </a:r>
          </a:p>
          <a:p>
            <a:pPr marL="342900" indent="-342900" algn="ctr">
              <a:lnSpc>
                <a:spcPct val="115000"/>
              </a:lnSpc>
              <a:spcAft>
                <a:spcPts val="1000"/>
              </a:spcAft>
              <a:buAutoNum type="arabicParenR"/>
            </a:pPr>
            <a:r>
              <a:rPr lang="es-ES" sz="1600" dirty="0">
                <a:solidFill>
                  <a:schemeClr val="accent1">
                    <a:lumMod val="50000"/>
                  </a:schemeClr>
                </a:solidFill>
                <a:latin typeface="Segoe UI" panose="020B0502040204020203" pitchFamily="34" charset="0"/>
                <a:cs typeface="Segoe UI" panose="020B0502040204020203" pitchFamily="34" charset="0"/>
              </a:rPr>
              <a:t>Medir el tiempo de ordenamiento de la base de datos por la variable </a:t>
            </a:r>
            <a:r>
              <a:rPr lang="es-ES" sz="1600" dirty="0" err="1">
                <a:solidFill>
                  <a:schemeClr val="accent1">
                    <a:lumMod val="50000"/>
                  </a:schemeClr>
                </a:solidFill>
                <a:latin typeface="Segoe UI" panose="020B0502040204020203" pitchFamily="34" charset="0"/>
                <a:cs typeface="Segoe UI" panose="020B0502040204020203" pitchFamily="34" charset="0"/>
              </a:rPr>
              <a:t>uuid</a:t>
            </a:r>
            <a:endParaRPr lang="es-ES" sz="1600" dirty="0">
              <a:solidFill>
                <a:schemeClr val="accent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175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Quinto ejercicio: mejorar la descarga de artículos de prensa</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63</a:t>
            </a:fld>
            <a:endParaRPr lang="it-IT" dirty="0"/>
          </a:p>
        </p:txBody>
      </p:sp>
      <p:sp>
        <p:nvSpPr>
          <p:cNvPr id="6" name="Rectángulo 5">
            <a:extLst>
              <a:ext uri="{FF2B5EF4-FFF2-40B4-BE49-F238E27FC236}">
                <a16:creationId xmlns:a16="http://schemas.microsoft.com/office/drawing/2014/main" id="{9D5ADA42-C81B-42BE-A8DE-8CA78F655432}"/>
              </a:ext>
            </a:extLst>
          </p:cNvPr>
          <p:cNvSpPr/>
          <p:nvPr/>
        </p:nvSpPr>
        <p:spPr>
          <a:xfrm>
            <a:off x="2279470" y="2780910"/>
            <a:ext cx="7208882" cy="1868525"/>
          </a:xfrm>
          <a:prstGeom prst="rect">
            <a:avLst/>
          </a:prstGeom>
          <a:solidFill>
            <a:schemeClr val="accent1">
              <a:lumMod val="20000"/>
              <a:lumOff val="80000"/>
            </a:schemeClr>
          </a:solidFill>
          <a:ln>
            <a:solidFill>
              <a:schemeClr val="bg1"/>
            </a:solidFill>
          </a:ln>
        </p:spPr>
        <p:txBody>
          <a:bodyPr wrap="square" anchor="ctr">
            <a:spAutoFit/>
          </a:bodyPr>
          <a:lstStyle/>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1) Encuentren la </a:t>
            </a:r>
            <a:r>
              <a:rPr lang="es-ES" sz="1600" dirty="0" err="1">
                <a:solidFill>
                  <a:schemeClr val="accent1">
                    <a:lumMod val="50000"/>
                  </a:schemeClr>
                </a:solidFill>
                <a:latin typeface="Segoe UI" panose="020B0502040204020203" pitchFamily="34" charset="0"/>
                <a:cs typeface="Segoe UI" panose="020B0502040204020203" pitchFamily="34" charset="0"/>
              </a:rPr>
              <a:t>query</a:t>
            </a:r>
            <a:r>
              <a:rPr lang="es-ES" sz="1600" dirty="0">
                <a:solidFill>
                  <a:schemeClr val="accent1">
                    <a:lumMod val="50000"/>
                  </a:schemeClr>
                </a:solidFill>
                <a:latin typeface="Segoe UI" panose="020B0502040204020203" pitchFamily="34" charset="0"/>
                <a:cs typeface="Segoe UI" panose="020B0502040204020203" pitchFamily="34" charset="0"/>
              </a:rPr>
              <a:t> de búsqueda oportuna para su tema usando los operadores lógicos presentados aquí</a:t>
            </a:r>
          </a:p>
          <a:p>
            <a:pPr algn="ctr">
              <a:lnSpc>
                <a:spcPct val="115000"/>
              </a:lnSpc>
              <a:spcAft>
                <a:spcPts val="1000"/>
              </a:spcAft>
            </a:pPr>
            <a:r>
              <a:rPr lang="es-ES" sz="1600" dirty="0">
                <a:hlinkClick r:id="rId2"/>
              </a:rPr>
              <a:t>https://docs.webhose.io/docs/basic-boolean-operators-tutorial</a:t>
            </a:r>
            <a:endParaRPr lang="es-ES" sz="1600" dirty="0"/>
          </a:p>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2) Armen el </a:t>
            </a:r>
            <a:r>
              <a:rPr lang="es-ES" sz="1600" dirty="0" err="1">
                <a:solidFill>
                  <a:schemeClr val="accent1">
                    <a:lumMod val="50000"/>
                  </a:schemeClr>
                </a:solidFill>
                <a:latin typeface="Segoe UI" panose="020B0502040204020203" pitchFamily="34" charset="0"/>
                <a:cs typeface="Segoe UI" panose="020B0502040204020203" pitchFamily="34" charset="0"/>
              </a:rPr>
              <a:t>request</a:t>
            </a:r>
            <a:r>
              <a:rPr lang="es-ES" sz="1600" dirty="0">
                <a:solidFill>
                  <a:schemeClr val="accent1">
                    <a:lumMod val="50000"/>
                  </a:schemeClr>
                </a:solidFill>
                <a:latin typeface="Segoe UI" panose="020B0502040204020203" pitchFamily="34" charset="0"/>
                <a:cs typeface="Segoe UI" panose="020B0502040204020203" pitchFamily="34" charset="0"/>
              </a:rPr>
              <a:t> con bucle de paginación</a:t>
            </a:r>
          </a:p>
          <a:p>
            <a:pPr algn="ctr">
              <a:lnSpc>
                <a:spcPct val="115000"/>
              </a:lnSpc>
              <a:spcAft>
                <a:spcPts val="1000"/>
              </a:spcAft>
            </a:pPr>
            <a:r>
              <a:rPr lang="es-ES" sz="1600" dirty="0">
                <a:solidFill>
                  <a:schemeClr val="accent1">
                    <a:lumMod val="50000"/>
                  </a:schemeClr>
                </a:solidFill>
                <a:latin typeface="Segoe UI" panose="020B0502040204020203" pitchFamily="34" charset="0"/>
                <a:cs typeface="Segoe UI" panose="020B0502040204020203" pitchFamily="34" charset="0"/>
              </a:rPr>
              <a:t>3) Efectúen la descarga</a:t>
            </a:r>
          </a:p>
        </p:txBody>
      </p:sp>
    </p:spTree>
    <p:extLst>
      <p:ext uri="{BB962C8B-B14F-4D97-AF65-F5344CB8AC3E}">
        <p14:creationId xmlns:p14="http://schemas.microsoft.com/office/powerpoint/2010/main" val="21510576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310724-DCA6-47E8-9601-C205E44AF56E}"/>
              </a:ext>
            </a:extLst>
          </p:cNvPr>
          <p:cNvSpPr>
            <a:spLocks noGrp="1"/>
          </p:cNvSpPr>
          <p:nvPr>
            <p:ph type="title"/>
          </p:nvPr>
        </p:nvSpPr>
        <p:spPr/>
        <p:txBody>
          <a:bodyPr/>
          <a:lstStyle/>
          <a:p>
            <a:r>
              <a:rPr lang="es-ES" dirty="0"/>
              <a:t>Servicio alternativo: </a:t>
            </a:r>
            <a:r>
              <a:rPr lang="es-ES" dirty="0" err="1"/>
              <a:t>newsapi</a:t>
            </a:r>
            <a:endParaRPr lang="es-ES" dirty="0"/>
          </a:p>
        </p:txBody>
      </p:sp>
      <p:sp>
        <p:nvSpPr>
          <p:cNvPr id="3" name="Marcador de número de diapositiva 2">
            <a:extLst>
              <a:ext uri="{FF2B5EF4-FFF2-40B4-BE49-F238E27FC236}">
                <a16:creationId xmlns:a16="http://schemas.microsoft.com/office/drawing/2014/main" id="{6E2CAA17-36A7-4941-8CD9-25BE6713FD24}"/>
              </a:ext>
            </a:extLst>
          </p:cNvPr>
          <p:cNvSpPr>
            <a:spLocks noGrp="1"/>
          </p:cNvSpPr>
          <p:nvPr>
            <p:ph type="sldNum" sz="quarter" idx="10"/>
          </p:nvPr>
        </p:nvSpPr>
        <p:spPr/>
        <p:txBody>
          <a:bodyPr/>
          <a:lstStyle/>
          <a:p>
            <a:pPr>
              <a:defRPr/>
            </a:pPr>
            <a:fld id="{E3C0B7F3-FF2C-42D4-AF11-128555CD6974}" type="slidenum">
              <a:rPr lang="it-IT" smtClean="0"/>
              <a:pPr>
                <a:defRPr/>
              </a:pPr>
              <a:t>64</a:t>
            </a:fld>
            <a:endParaRPr lang="it-IT" dirty="0"/>
          </a:p>
        </p:txBody>
      </p:sp>
      <p:pic>
        <p:nvPicPr>
          <p:cNvPr id="4" name="Imagen 3">
            <a:extLst>
              <a:ext uri="{FF2B5EF4-FFF2-40B4-BE49-F238E27FC236}">
                <a16:creationId xmlns:a16="http://schemas.microsoft.com/office/drawing/2014/main" id="{8BF70A52-116D-4A69-A594-C21BF3BCE056}"/>
              </a:ext>
            </a:extLst>
          </p:cNvPr>
          <p:cNvPicPr>
            <a:picLocks noChangeAspect="1"/>
          </p:cNvPicPr>
          <p:nvPr/>
        </p:nvPicPr>
        <p:blipFill rotWithShape="1">
          <a:blip r:embed="rId2"/>
          <a:srcRect t="4562"/>
          <a:stretch/>
        </p:blipFill>
        <p:spPr>
          <a:xfrm>
            <a:off x="554182" y="815938"/>
            <a:ext cx="11083636" cy="5637482"/>
          </a:xfrm>
          <a:prstGeom prst="rect">
            <a:avLst/>
          </a:prstGeom>
        </p:spPr>
      </p:pic>
    </p:spTree>
    <p:extLst>
      <p:ext uri="{BB962C8B-B14F-4D97-AF65-F5344CB8AC3E}">
        <p14:creationId xmlns:p14="http://schemas.microsoft.com/office/powerpoint/2010/main" val="2091259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7C86636-5E58-43B1-AF0A-FDB98FAC0B65}"/>
              </a:ext>
            </a:extLst>
          </p:cNvPr>
          <p:cNvSpPr>
            <a:spLocks noGrp="1"/>
          </p:cNvSpPr>
          <p:nvPr>
            <p:ph type="title"/>
          </p:nvPr>
        </p:nvSpPr>
        <p:spPr/>
        <p:txBody>
          <a:bodyPr/>
          <a:lstStyle/>
          <a:p>
            <a:r>
              <a:rPr lang="es-CO" dirty="0"/>
              <a:t>Sexto ejercicio: empezar a mirar características del </a:t>
            </a:r>
            <a:r>
              <a:rPr lang="es-CO" dirty="0" err="1"/>
              <a:t>sample</a:t>
            </a:r>
            <a:r>
              <a:rPr lang="es-CO" dirty="0"/>
              <a:t> descargado</a:t>
            </a:r>
            <a:endParaRPr lang="es-CO" b="1" dirty="0"/>
          </a:p>
        </p:txBody>
      </p:sp>
      <p:sp>
        <p:nvSpPr>
          <p:cNvPr id="3" name="Marcador de número de diapositiva 2">
            <a:extLst>
              <a:ext uri="{FF2B5EF4-FFF2-40B4-BE49-F238E27FC236}">
                <a16:creationId xmlns:a16="http://schemas.microsoft.com/office/drawing/2014/main" id="{E1F80C78-F3CE-4D96-B172-FD08B1571F64}"/>
              </a:ext>
            </a:extLst>
          </p:cNvPr>
          <p:cNvSpPr>
            <a:spLocks noGrp="1"/>
          </p:cNvSpPr>
          <p:nvPr>
            <p:ph type="sldNum" sz="quarter" idx="10"/>
          </p:nvPr>
        </p:nvSpPr>
        <p:spPr/>
        <p:txBody>
          <a:bodyPr/>
          <a:lstStyle/>
          <a:p>
            <a:pPr>
              <a:defRPr/>
            </a:pPr>
            <a:fld id="{5C12A3F3-78C8-448B-9D68-F99593E35AF6}" type="slidenum">
              <a:rPr lang="it-IT" smtClean="0"/>
              <a:pPr>
                <a:defRPr/>
              </a:pPr>
              <a:t>65</a:t>
            </a:fld>
            <a:endParaRPr lang="it-IT" dirty="0"/>
          </a:p>
        </p:txBody>
      </p:sp>
      <p:sp>
        <p:nvSpPr>
          <p:cNvPr id="6" name="Rectángulo 5">
            <a:extLst>
              <a:ext uri="{FF2B5EF4-FFF2-40B4-BE49-F238E27FC236}">
                <a16:creationId xmlns:a16="http://schemas.microsoft.com/office/drawing/2014/main" id="{9D5ADA42-C81B-42BE-A8DE-8CA78F655432}"/>
              </a:ext>
            </a:extLst>
          </p:cNvPr>
          <p:cNvSpPr/>
          <p:nvPr/>
        </p:nvSpPr>
        <p:spPr>
          <a:xfrm>
            <a:off x="2279470" y="2922487"/>
            <a:ext cx="7208882" cy="1585370"/>
          </a:xfrm>
          <a:prstGeom prst="rect">
            <a:avLst/>
          </a:prstGeom>
          <a:solidFill>
            <a:schemeClr val="accent1">
              <a:lumMod val="20000"/>
              <a:lumOff val="80000"/>
            </a:schemeClr>
          </a:solidFill>
          <a:ln>
            <a:solidFill>
              <a:schemeClr val="bg1"/>
            </a:solidFill>
          </a:ln>
        </p:spPr>
        <p:txBody>
          <a:bodyPr wrap="square" anchor="ctr">
            <a:spAutoFit/>
          </a:bodyPr>
          <a:lstStyle/>
          <a:p>
            <a:pPr marL="342900" indent="-342900" algn="ctr">
              <a:lnSpc>
                <a:spcPct val="115000"/>
              </a:lnSpc>
              <a:spcAft>
                <a:spcPts val="1000"/>
              </a:spcAft>
              <a:buAutoNum type="arabicParenR"/>
            </a:pPr>
            <a:r>
              <a:rPr lang="es-ES" sz="1600" dirty="0">
                <a:solidFill>
                  <a:schemeClr val="accent1">
                    <a:lumMod val="50000"/>
                  </a:schemeClr>
                </a:solidFill>
                <a:latin typeface="Segoe UI" panose="020B0502040204020203" pitchFamily="34" charset="0"/>
                <a:cs typeface="Segoe UI" panose="020B0502040204020203" pitchFamily="34" charset="0"/>
              </a:rPr>
              <a:t>¿De que países son?</a:t>
            </a:r>
          </a:p>
          <a:p>
            <a:pPr marL="342900" indent="-342900" algn="ctr">
              <a:lnSpc>
                <a:spcPct val="115000"/>
              </a:lnSpc>
              <a:spcAft>
                <a:spcPts val="1000"/>
              </a:spcAft>
              <a:buAutoNum type="arabicParenR"/>
            </a:pPr>
            <a:r>
              <a:rPr lang="es-ES" sz="1600" dirty="0">
                <a:solidFill>
                  <a:schemeClr val="accent1">
                    <a:lumMod val="50000"/>
                  </a:schemeClr>
                </a:solidFill>
                <a:latin typeface="Segoe UI" panose="020B0502040204020203" pitchFamily="34" charset="0"/>
                <a:cs typeface="Segoe UI" panose="020B0502040204020203" pitchFamily="34" charset="0"/>
              </a:rPr>
              <a:t>¿ Cuantos artículos de prensa, de blog y publicaciones de foros hay?</a:t>
            </a:r>
          </a:p>
          <a:p>
            <a:pPr marL="342900" indent="-342900" algn="ctr">
              <a:lnSpc>
                <a:spcPct val="115000"/>
              </a:lnSpc>
              <a:spcAft>
                <a:spcPts val="1000"/>
              </a:spcAft>
              <a:buAutoNum type="arabicParenR"/>
            </a:pPr>
            <a:r>
              <a:rPr lang="es-ES" sz="1600" dirty="0">
                <a:solidFill>
                  <a:schemeClr val="accent1">
                    <a:lumMod val="50000"/>
                  </a:schemeClr>
                </a:solidFill>
                <a:latin typeface="Segoe UI" panose="020B0502040204020203" pitchFamily="34" charset="0"/>
                <a:cs typeface="Segoe UI" panose="020B0502040204020203" pitchFamily="34" charset="0"/>
              </a:rPr>
              <a:t>¿De que portales son?</a:t>
            </a:r>
          </a:p>
          <a:p>
            <a:pPr marL="342900" indent="-342900" algn="ctr">
              <a:lnSpc>
                <a:spcPct val="115000"/>
              </a:lnSpc>
              <a:spcAft>
                <a:spcPts val="1000"/>
              </a:spcAft>
              <a:buAutoNum type="arabicParenR"/>
            </a:pPr>
            <a:r>
              <a:rPr lang="es-ES" sz="1600" dirty="0">
                <a:solidFill>
                  <a:schemeClr val="accent1">
                    <a:lumMod val="50000"/>
                  </a:schemeClr>
                </a:solidFill>
                <a:latin typeface="Segoe UI" panose="020B0502040204020203" pitchFamily="34" charset="0"/>
                <a:cs typeface="Segoe UI" panose="020B0502040204020203" pitchFamily="34" charset="0"/>
              </a:rPr>
              <a:t>¿Cuántos artículos por día? ¿Hay alguna concentración temporal?</a:t>
            </a:r>
          </a:p>
        </p:txBody>
      </p:sp>
    </p:spTree>
    <p:extLst>
      <p:ext uri="{BB962C8B-B14F-4D97-AF65-F5344CB8AC3E}">
        <p14:creationId xmlns:p14="http://schemas.microsoft.com/office/powerpoint/2010/main" val="2461003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9BF14-7658-4DF3-AB29-F0ED9ECD68A5}"/>
              </a:ext>
            </a:extLst>
          </p:cNvPr>
          <p:cNvSpPr>
            <a:spLocks noGrp="1"/>
          </p:cNvSpPr>
          <p:nvPr>
            <p:ph type="title"/>
          </p:nvPr>
        </p:nvSpPr>
        <p:spPr/>
        <p:txBody>
          <a:bodyPr/>
          <a:lstStyle/>
          <a:p>
            <a:r>
              <a:rPr lang="es-CO" dirty="0"/>
              <a:t>Ejemplos de aplicaciones web que usan </a:t>
            </a:r>
            <a:r>
              <a:rPr lang="es-CO" dirty="0" err="1"/>
              <a:t>text</a:t>
            </a:r>
            <a:r>
              <a:rPr lang="es-CO" dirty="0"/>
              <a:t> </a:t>
            </a:r>
            <a:r>
              <a:rPr lang="es-CO" dirty="0" err="1"/>
              <a:t>mining</a:t>
            </a:r>
            <a:endParaRPr lang="es-CO" dirty="0"/>
          </a:p>
        </p:txBody>
      </p:sp>
      <p:sp>
        <p:nvSpPr>
          <p:cNvPr id="3" name="Marcador de número de diapositiva 2">
            <a:extLst>
              <a:ext uri="{FF2B5EF4-FFF2-40B4-BE49-F238E27FC236}">
                <a16:creationId xmlns:a16="http://schemas.microsoft.com/office/drawing/2014/main" id="{C44763B2-07D2-4AF7-A542-750E85B20C8D}"/>
              </a:ext>
            </a:extLst>
          </p:cNvPr>
          <p:cNvSpPr>
            <a:spLocks noGrp="1"/>
          </p:cNvSpPr>
          <p:nvPr>
            <p:ph type="sldNum" sz="quarter" idx="10"/>
          </p:nvPr>
        </p:nvSpPr>
        <p:spPr/>
        <p:txBody>
          <a:bodyPr/>
          <a:lstStyle/>
          <a:p>
            <a:pPr>
              <a:defRPr/>
            </a:pPr>
            <a:fld id="{5C12A3F3-78C8-448B-9D68-F99593E35AF6}" type="slidenum">
              <a:rPr lang="it-IT" smtClean="0"/>
              <a:pPr>
                <a:defRPr/>
              </a:pPr>
              <a:t>7</a:t>
            </a:fld>
            <a:endParaRPr lang="it-IT"/>
          </a:p>
        </p:txBody>
      </p:sp>
      <p:pic>
        <p:nvPicPr>
          <p:cNvPr id="4" name="Imagen 3">
            <a:extLst>
              <a:ext uri="{FF2B5EF4-FFF2-40B4-BE49-F238E27FC236}">
                <a16:creationId xmlns:a16="http://schemas.microsoft.com/office/drawing/2014/main" id="{C5C07FB4-7500-4165-B22E-422CE44243E3}"/>
              </a:ext>
            </a:extLst>
          </p:cNvPr>
          <p:cNvPicPr>
            <a:picLocks noChangeAspect="1"/>
          </p:cNvPicPr>
          <p:nvPr/>
        </p:nvPicPr>
        <p:blipFill rotWithShape="1">
          <a:blip r:embed="rId2"/>
          <a:srcRect l="22240" t="13250" r="24603" b="27949"/>
          <a:stretch/>
        </p:blipFill>
        <p:spPr>
          <a:xfrm>
            <a:off x="2031036" y="989301"/>
            <a:ext cx="7841889" cy="4879398"/>
          </a:xfrm>
          <a:prstGeom prst="rect">
            <a:avLst/>
          </a:prstGeom>
        </p:spPr>
      </p:pic>
    </p:spTree>
    <p:extLst>
      <p:ext uri="{BB962C8B-B14F-4D97-AF65-F5344CB8AC3E}">
        <p14:creationId xmlns:p14="http://schemas.microsoft.com/office/powerpoint/2010/main" val="1511628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0DD8D3-3674-4ECF-BC3A-DFD6DB0728EF}"/>
              </a:ext>
            </a:extLst>
          </p:cNvPr>
          <p:cNvSpPr>
            <a:spLocks noGrp="1"/>
          </p:cNvSpPr>
          <p:nvPr>
            <p:ph type="title"/>
          </p:nvPr>
        </p:nvSpPr>
        <p:spPr/>
        <p:txBody>
          <a:bodyPr/>
          <a:lstStyle/>
          <a:p>
            <a:r>
              <a:rPr lang="es-CO" dirty="0"/>
              <a:t>Ejemplos de aplicaciones web que usan </a:t>
            </a:r>
            <a:r>
              <a:rPr lang="es-CO" dirty="0" err="1"/>
              <a:t>text</a:t>
            </a:r>
            <a:r>
              <a:rPr lang="es-CO" dirty="0"/>
              <a:t> </a:t>
            </a:r>
            <a:r>
              <a:rPr lang="es-CO" dirty="0" err="1"/>
              <a:t>mining</a:t>
            </a:r>
            <a:endParaRPr lang="it-IT" dirty="0"/>
          </a:p>
        </p:txBody>
      </p:sp>
      <p:sp>
        <p:nvSpPr>
          <p:cNvPr id="3" name="Marcador de número de diapositiva 2">
            <a:extLst>
              <a:ext uri="{FF2B5EF4-FFF2-40B4-BE49-F238E27FC236}">
                <a16:creationId xmlns:a16="http://schemas.microsoft.com/office/drawing/2014/main" id="{353D153A-CDCA-422D-B0CE-41FE6BB9C7F6}"/>
              </a:ext>
            </a:extLst>
          </p:cNvPr>
          <p:cNvSpPr>
            <a:spLocks noGrp="1"/>
          </p:cNvSpPr>
          <p:nvPr>
            <p:ph type="sldNum" sz="quarter" idx="10"/>
          </p:nvPr>
        </p:nvSpPr>
        <p:spPr/>
        <p:txBody>
          <a:bodyPr/>
          <a:lstStyle/>
          <a:p>
            <a:pPr>
              <a:defRPr/>
            </a:pPr>
            <a:fld id="{5C12A3F3-78C8-448B-9D68-F99593E35AF6}" type="slidenum">
              <a:rPr lang="it-IT" smtClean="0"/>
              <a:pPr>
                <a:defRPr/>
              </a:pPr>
              <a:t>8</a:t>
            </a:fld>
            <a:endParaRPr lang="it-IT"/>
          </a:p>
        </p:txBody>
      </p:sp>
      <p:pic>
        <p:nvPicPr>
          <p:cNvPr id="4" name="Imagen 3">
            <a:extLst>
              <a:ext uri="{FF2B5EF4-FFF2-40B4-BE49-F238E27FC236}">
                <a16:creationId xmlns:a16="http://schemas.microsoft.com/office/drawing/2014/main" id="{0B8A281F-C6B2-49AF-9419-AE09D3A73460}"/>
              </a:ext>
            </a:extLst>
          </p:cNvPr>
          <p:cNvPicPr>
            <a:picLocks noChangeAspect="1"/>
          </p:cNvPicPr>
          <p:nvPr/>
        </p:nvPicPr>
        <p:blipFill>
          <a:blip r:embed="rId3"/>
          <a:stretch>
            <a:fillRect/>
          </a:stretch>
        </p:blipFill>
        <p:spPr>
          <a:xfrm>
            <a:off x="554182" y="2099985"/>
            <a:ext cx="11083636" cy="2658028"/>
          </a:xfrm>
          <a:prstGeom prst="rect">
            <a:avLst/>
          </a:prstGeom>
        </p:spPr>
      </p:pic>
    </p:spTree>
    <p:extLst>
      <p:ext uri="{BB962C8B-B14F-4D97-AF65-F5344CB8AC3E}">
        <p14:creationId xmlns:p14="http://schemas.microsoft.com/office/powerpoint/2010/main" val="1911375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EFBB5-BA96-4352-BD39-47AD7EF4C219}"/>
              </a:ext>
            </a:extLst>
          </p:cNvPr>
          <p:cNvSpPr>
            <a:spLocks noGrp="1"/>
          </p:cNvSpPr>
          <p:nvPr>
            <p:ph type="title"/>
          </p:nvPr>
        </p:nvSpPr>
        <p:spPr/>
        <p:txBody>
          <a:bodyPr/>
          <a:lstStyle/>
          <a:p>
            <a:r>
              <a:rPr lang="es-CO" dirty="0"/>
              <a:t>Ejemplos de aplicaciones web que usan </a:t>
            </a:r>
            <a:r>
              <a:rPr lang="es-CO" dirty="0" err="1"/>
              <a:t>text</a:t>
            </a:r>
            <a:r>
              <a:rPr lang="es-CO" dirty="0"/>
              <a:t> </a:t>
            </a:r>
            <a:r>
              <a:rPr lang="es-CO" dirty="0" err="1"/>
              <a:t>mining</a:t>
            </a:r>
            <a:endParaRPr lang="it-IT" dirty="0"/>
          </a:p>
        </p:txBody>
      </p:sp>
      <p:sp>
        <p:nvSpPr>
          <p:cNvPr id="3" name="Marcador de número de diapositiva 2">
            <a:extLst>
              <a:ext uri="{FF2B5EF4-FFF2-40B4-BE49-F238E27FC236}">
                <a16:creationId xmlns:a16="http://schemas.microsoft.com/office/drawing/2014/main" id="{4C109386-270F-4178-8478-03579329613E}"/>
              </a:ext>
            </a:extLst>
          </p:cNvPr>
          <p:cNvSpPr>
            <a:spLocks noGrp="1"/>
          </p:cNvSpPr>
          <p:nvPr>
            <p:ph type="sldNum" sz="quarter" idx="10"/>
          </p:nvPr>
        </p:nvSpPr>
        <p:spPr/>
        <p:txBody>
          <a:bodyPr/>
          <a:lstStyle/>
          <a:p>
            <a:pPr>
              <a:defRPr/>
            </a:pPr>
            <a:fld id="{5C12A3F3-78C8-448B-9D68-F99593E35AF6}" type="slidenum">
              <a:rPr lang="it-IT" smtClean="0"/>
              <a:pPr>
                <a:defRPr/>
              </a:pPr>
              <a:t>9</a:t>
            </a:fld>
            <a:endParaRPr lang="it-IT"/>
          </a:p>
        </p:txBody>
      </p:sp>
      <p:pic>
        <p:nvPicPr>
          <p:cNvPr id="4098" name="Picture 2" descr="Resultado de imagen para chatbot">
            <a:extLst>
              <a:ext uri="{FF2B5EF4-FFF2-40B4-BE49-F238E27FC236}">
                <a16:creationId xmlns:a16="http://schemas.microsoft.com/office/drawing/2014/main" id="{080D94CB-8952-4823-B11B-7AE3D9B3A4B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199" b="13250"/>
          <a:stretch/>
        </p:blipFill>
        <p:spPr bwMode="auto">
          <a:xfrm>
            <a:off x="1254125" y="836640"/>
            <a:ext cx="9682163" cy="5112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3964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POLL_EMBED_ID" val="3a0e6bfd-5470-4551-b119-c35998640011"/>
  <p:tag name="__PE_POLL_URL" val="True"/>
  <p:tag name="__PE_ORIG_SIZE" val="500"/>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POLL_EMBED_ID" val="36fffe0e-cb55-4ce4-8e5b-5e780014dc0d"/>
  <p:tag name="__PE_POLL_URL" val="True"/>
  <p:tag name="__PE_ORIG_SIZE" val="500"/>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Cocometrico 1">
  <a:themeElements>
    <a:clrScheme name="Cocometrico General">
      <a:dk1>
        <a:srgbClr val="4F412D"/>
      </a:dk1>
      <a:lt1>
        <a:sysClr val="window" lastClr="FFFFFF"/>
      </a:lt1>
      <a:dk2>
        <a:srgbClr val="745E42"/>
      </a:dk2>
      <a:lt2>
        <a:srgbClr val="F3E4C2"/>
      </a:lt2>
      <a:accent1>
        <a:srgbClr val="4472C4"/>
      </a:accent1>
      <a:accent2>
        <a:srgbClr val="FF2D2D"/>
      </a:accent2>
      <a:accent3>
        <a:srgbClr val="70AD47"/>
      </a:accent3>
      <a:accent4>
        <a:srgbClr val="FFB000"/>
      </a:accent4>
      <a:accent5>
        <a:srgbClr val="954F72"/>
      </a:accent5>
      <a:accent6>
        <a:srgbClr val="957A55"/>
      </a:accent6>
      <a:hlink>
        <a:srgbClr val="0563C1"/>
      </a:hlink>
      <a:folHlink>
        <a:srgbClr val="954F72"/>
      </a:folHlink>
    </a:clrScheme>
    <a:fontScheme name="1_Tolomeo master">
      <a:majorFont>
        <a:latin typeface="Arial"/>
        <a:ea typeface=""/>
        <a:cs typeface="Arial"/>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505050"/>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it-IT" sz="1200" b="0" i="0" u="none" strike="noStrike" cap="none" normalizeH="0" baseline="0" smtClean="0">
            <a:ln>
              <a:noFill/>
            </a:ln>
            <a:solidFill>
              <a:srgbClr val="505050"/>
            </a:solidFill>
            <a:effectLst/>
            <a:latin typeface="Arial" charset="0"/>
            <a:ea typeface="ＭＳ Ｐゴシック" pitchFamily="84" charset="-128"/>
            <a:cs typeface="Arial" charset="0"/>
          </a:defRPr>
        </a:defPPr>
      </a:lstStyle>
    </a:spDef>
    <a:lnDef>
      <a:spPr bwMode="auto">
        <a:xfrm>
          <a:off x="0" y="0"/>
          <a:ext cx="1" cy="1"/>
        </a:xfrm>
        <a:custGeom>
          <a:avLst/>
          <a:gdLst/>
          <a:ahLst/>
          <a:cxnLst/>
          <a:rect l="0" t="0" r="0" b="0"/>
          <a:pathLst/>
        </a:custGeom>
        <a:noFill/>
        <a:ln w="9525" cap="flat" cmpd="sng" algn="ctr">
          <a:solidFill>
            <a:srgbClr val="505050"/>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it-IT" sz="1200" b="0" i="0" u="none" strike="noStrike" cap="none" normalizeH="0" baseline="0" smtClean="0">
            <a:ln>
              <a:noFill/>
            </a:ln>
            <a:solidFill>
              <a:srgbClr val="505050"/>
            </a:solidFill>
            <a:effectLst/>
            <a:latin typeface="Arial" charset="0"/>
            <a:ea typeface="ＭＳ Ｐゴシック" pitchFamily="84" charset="-128"/>
            <a:cs typeface="Arial" charset="0"/>
          </a:defRPr>
        </a:defPPr>
      </a:lstStyle>
    </a:lnDef>
  </a:objectDefaults>
  <a:extraClrSchemeLst>
    <a:extraClrScheme>
      <a:clrScheme name="1_Tolomeo 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Tolomeo 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Tolomeo 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Tolomeo 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Tolomeo 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Tolomeo 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Tolomeo master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Tolomeo 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Tolomeo 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Tolomeo 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Tolomeo 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Tolomeo 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cometrico 1" id="{80477A60-732C-484D-B643-76BECBC58263}" vid="{32B630FC-89FF-4B39-ADE0-58E099DD399D}"/>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23482</TotalTime>
  <Words>3666</Words>
  <Application>Microsoft Office PowerPoint</Application>
  <PresentationFormat>Panorámica</PresentationFormat>
  <Paragraphs>473</Paragraphs>
  <Slides>65</Slides>
  <Notes>10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65</vt:i4>
      </vt:variant>
    </vt:vector>
  </HeadingPairs>
  <TitlesOfParts>
    <vt:vector size="70" baseType="lpstr">
      <vt:lpstr>Arial</vt:lpstr>
      <vt:lpstr>Calibri</vt:lpstr>
      <vt:lpstr>Menlo</vt:lpstr>
      <vt:lpstr>Segoe UI</vt:lpstr>
      <vt:lpstr>Cocometrico 1</vt:lpstr>
      <vt:lpstr>Text mining y visualización</vt:lpstr>
      <vt:lpstr>¿Qué es minería de textos?</vt:lpstr>
      <vt:lpstr>La producción de datos textuales en la era contemporánea</vt:lpstr>
      <vt:lpstr>Presentación de PowerPoint</vt:lpstr>
      <vt:lpstr>Cada minuto en el mundo...</vt:lpstr>
      <vt:lpstr>Ejemplos de aplicaciones web que usan text mining</vt:lpstr>
      <vt:lpstr>Ejemplos de aplicaciones web que usan text mining</vt:lpstr>
      <vt:lpstr>Ejemplos de aplicaciones web que usan text mining</vt:lpstr>
      <vt:lpstr>Ejemplos de aplicaciones web que usan text mining</vt:lpstr>
      <vt:lpstr>Ejemplos de aplicaciones web que usan text mining</vt:lpstr>
      <vt:lpstr>Categorías de text mining</vt:lpstr>
      <vt:lpstr>¿Cuáles desafíos nos pone la minería de texto?</vt:lpstr>
      <vt:lpstr>Trabajar con text mining, una tarea multiskills</vt:lpstr>
      <vt:lpstr>Nuevas formas de de Data retrieval</vt:lpstr>
      <vt:lpstr>Web scraping</vt:lpstr>
      <vt:lpstr>Data retrieval</vt:lpstr>
      <vt:lpstr>Nuevos formatos</vt:lpstr>
      <vt:lpstr>Big data</vt:lpstr>
      <vt:lpstr>Datos no convencionales: trabajar con texto</vt:lpstr>
      <vt:lpstr>Las características fundamentales de las Web APIs para el data retrieval</vt:lpstr>
      <vt:lpstr>Presentación de PowerPoint</vt:lpstr>
      <vt:lpstr>¿Como funciona un API REST?</vt:lpstr>
      <vt:lpstr>Request -&gt; response</vt:lpstr>
      <vt:lpstr>Los métodos de request</vt:lpstr>
      <vt:lpstr>¿Que son los endpoints?</vt:lpstr>
      <vt:lpstr>Autenticación</vt:lpstr>
      <vt:lpstr>Autenticación y autorización</vt:lpstr>
      <vt:lpstr>Limitaciones del servicio</vt:lpstr>
      <vt:lpstr>Status codes y errores de request</vt:lpstr>
      <vt:lpstr>Gestionar web APIs por medio de R</vt:lpstr>
      <vt:lpstr>Los APIs y R</vt:lpstr>
      <vt:lpstr>Las fases de gestión de un API por medio de R</vt:lpstr>
      <vt:lpstr>Trabajar con artículos y reseñas web</vt:lpstr>
      <vt:lpstr>Sign up</vt:lpstr>
      <vt:lpstr>API key</vt:lpstr>
      <vt:lpstr>News endpoint</vt:lpstr>
      <vt:lpstr>News endpoint</vt:lpstr>
      <vt:lpstr>Los parámetros del request</vt:lpstr>
      <vt:lpstr>Los parámetros del request</vt:lpstr>
      <vt:lpstr>Las partes del response</vt:lpstr>
      <vt:lpstr>Vamos a ver como se traduce todo esto en R</vt:lpstr>
      <vt:lpstr>Webhose wrapper en Github</vt:lpstr>
      <vt:lpstr>Webhose wrapper en Github</vt:lpstr>
      <vt:lpstr>Primer ejercicio: descarga de artículos de prensa</vt:lpstr>
      <vt:lpstr>Trabajar con Big data en R: data.table</vt:lpstr>
      <vt:lpstr>Trabajar con text mining, una tarea multiskills</vt:lpstr>
      <vt:lpstr>Formas para lidiar con Big data en R</vt:lpstr>
      <vt:lpstr>Data.table vs tidyverse</vt:lpstr>
      <vt:lpstr>El paquete data.table</vt:lpstr>
      <vt:lpstr>Data table</vt:lpstr>
      <vt:lpstr>Data table</vt:lpstr>
      <vt:lpstr>Data table</vt:lpstr>
      <vt:lpstr>Segundo ejercicio: explorar el archivo descargado por medio de data.table</vt:lpstr>
      <vt:lpstr>Trabajar con Big data en R: tidyverse</vt:lpstr>
      <vt:lpstr>¿Qué es tidyerse?</vt:lpstr>
      <vt:lpstr>Los dos pilares del tidyverse: sencillez y programación pipe</vt:lpstr>
      <vt:lpstr>Los paquetes del ecosistema tidyverse</vt:lpstr>
      <vt:lpstr>La lógica de la programación pipe</vt:lpstr>
      <vt:lpstr>La lógica de la programación pipe</vt:lpstr>
      <vt:lpstr>La lógica de la programación pipe</vt:lpstr>
      <vt:lpstr>Tercer ejercicio: explorar el archivo descargado por medio de dplyr</vt:lpstr>
      <vt:lpstr>Cuarto ejercicio: comparar data.table y dplyr</vt:lpstr>
      <vt:lpstr>Quinto ejercicio: mejorar la descarga de artículos de prensa</vt:lpstr>
      <vt:lpstr>Servicio alternativo: newsapi</vt:lpstr>
      <vt:lpstr>Sexto ejercicio: empezar a mirar características del sample descargado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TITOLO DEL RAPPORTO DI RICERCA O DELLA PRESENTAZIONE</dc:title>
  <dc:creator>Andrea Mamprin</dc:creator>
  <cp:lastModifiedBy>Andrea Mamprin</cp:lastModifiedBy>
  <cp:revision>1951</cp:revision>
  <cp:lastPrinted>2019-05-06T02:48:12Z</cp:lastPrinted>
  <dcterms:created xsi:type="dcterms:W3CDTF">2009-07-16T07:22:39Z</dcterms:created>
  <dcterms:modified xsi:type="dcterms:W3CDTF">2019-06-13T12:43:56Z</dcterms:modified>
</cp:coreProperties>
</file>